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Raleway Light"/>
      <p:regular r:id="rId42"/>
      <p:bold r:id="rId43"/>
      <p:italic r:id="rId44"/>
      <p:boldItalic r:id="rId45"/>
    </p:embeddedFont>
    <p:embeddedFont>
      <p:font typeface="Helvetica Neue"/>
      <p:regular r:id="rId46"/>
      <p:bold r:id="rId47"/>
      <p:italic r:id="rId48"/>
      <p:boldItalic r:id="rId49"/>
    </p:embeddedFont>
    <p:embeddedFont>
      <p:font typeface="Helvetica Neue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RalewayLight-regular.fntdata"/><Relationship Id="rId41" Type="http://schemas.openxmlformats.org/officeDocument/2006/relationships/font" Target="fonts/Lato-boldItalic.fntdata"/><Relationship Id="rId44" Type="http://schemas.openxmlformats.org/officeDocument/2006/relationships/font" Target="fonts/RalewayLight-italic.fntdata"/><Relationship Id="rId43" Type="http://schemas.openxmlformats.org/officeDocument/2006/relationships/font" Target="fonts/RalewayLight-bold.fntdata"/><Relationship Id="rId46" Type="http://schemas.openxmlformats.org/officeDocument/2006/relationships/font" Target="fonts/HelveticaNeue-regular.fntdata"/><Relationship Id="rId45" Type="http://schemas.openxmlformats.org/officeDocument/2006/relationships/font" Target="fonts/Raleway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fed8e95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fed8e95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cf973ab7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cf973ab7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24c603d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24c603d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0861822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0861822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fed8e956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fed8e956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0861822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0861822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300">
                <a:solidFill>
                  <a:schemeClr val="accent1"/>
                </a:solidFill>
                <a:latin typeface="Lato"/>
                <a:ea typeface="Lato"/>
                <a:cs typeface="Lato"/>
                <a:sym typeface="Lato"/>
              </a:rPr>
              <a:t>E did bulk tensile that shows that the material is linear elastic up to about 25% true strain. After that we start to see slight strain-stiffening.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fed8e956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fed8e956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your image</a:t>
            </a:r>
            <a:endParaRPr/>
          </a:p>
          <a:p>
            <a:pPr indent="0" lvl="0" marL="0" rtl="0" algn="l">
              <a:spcBef>
                <a:spcPts val="0"/>
              </a:spcBef>
              <a:spcAft>
                <a:spcPts val="0"/>
              </a:spcAft>
              <a:buNone/>
            </a:pPr>
            <a:r>
              <a:rPr lang="en"/>
              <a:t>Ok back to typing at you now</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fed8e956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fed8e956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fed8e956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fed8e956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fed8e956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fed8e956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fed8e956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fed8e956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fed8e956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fed8e95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to self to KEJ. What was \Lamda, surface Modulus again? But what really is that? And How does it relate to adhesion energy, W, etc. defining it as the slop of this curve as its definition seems silly, considering this was the first direct measurment of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fed8e956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fed8e956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fed8e956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fed8e956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fed8e956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fed8e956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fed8e956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fed8e956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fed8e956a_0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4fed8e956a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fed8e956a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4fed8e956a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fed8e956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fed8e956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Solids have surface tension (surface stress) too. The elasticity of the bulk is a much stronger force (?) compared to the surface tension (for metals and things)</a:t>
            </a:r>
            <a:endParaRPr sz="1800">
              <a:solidFill>
                <a:schemeClr val="dk2"/>
              </a:solidFill>
            </a:endParaRPr>
          </a:p>
          <a:p>
            <a:pPr indent="0" lvl="0" marL="0" rtl="0" algn="l">
              <a:lnSpc>
                <a:spcPct val="115000"/>
              </a:lnSpc>
              <a:spcBef>
                <a:spcPts val="1600"/>
              </a:spcBef>
              <a:spcAft>
                <a:spcPts val="0"/>
              </a:spcAft>
              <a:buClr>
                <a:srgbClr val="000000"/>
              </a:buClr>
              <a:buSzPts val="1100"/>
              <a:buFont typeface="Arial"/>
              <a:buNone/>
            </a:pPr>
            <a:r>
              <a:rPr lang="en" sz="1300">
                <a:solidFill>
                  <a:schemeClr val="accent1"/>
                </a:solidFill>
                <a:latin typeface="Lato"/>
                <a:ea typeface="Lato"/>
                <a:cs typeface="Lato"/>
                <a:sym typeface="Lato"/>
              </a:rPr>
              <a:t>Surface area to bulk …. And soft materials where elastic stiffness is low ….. Leads to weird physics</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Soft Matter:</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In soft matter, surface stress can compete and even dominate over elasticity.  (Think about the elasticity of something like water vs a metal. Much easier to “stretch” a liquid. Small elastic forces).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Clr>
                <a:srgbClr val="000000"/>
              </a:buClr>
              <a:buSzPts val="1100"/>
              <a:buFont typeface="Arial"/>
              <a:buNone/>
            </a:pPr>
            <a:r>
              <a:rPr lang="en"/>
              <a:t>Might cut this slide because of time</a:t>
            </a:r>
            <a:endParaRPr/>
          </a:p>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The addition of holes adds surface area. Surface stress tries to resist deformation because …. Surface stress dominates of elasticity at this regime. Takes energy to create new surface while stretching. More opportunities for this now because there is more surface area. Surface stress dominates over elasticity in this regime.</a:t>
            </a:r>
            <a:endParaRPr sz="180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fed8e956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fed8e956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Interplay of elasticity and surface stress:</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Balance the forces. Take derivative = 0 (b/c rhs is a constant).</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1 cap </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⅓ elast</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There’s been a lot of work in the last several years exploring the impact of surace stresss on the mechanics of soft solids. We want to take advantage of whats now known about hte role of surface stresss in soft adhesion to directly measure the surface stress as we change the underlying substrate.</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lang="en" sz="1300">
                <a:solidFill>
                  <a:schemeClr val="accent1"/>
                </a:solidFill>
                <a:latin typeface="Lato"/>
                <a:ea typeface="Lato"/>
                <a:cs typeface="Lato"/>
                <a:sym typeface="Lato"/>
              </a:rPr>
              <a:t>This force balance equation contains elements that we can measure seperately, such as the Young’s Modulus and the poisson ratio, as well as terms we can measure directly on our sphere laiden substrate. </a:t>
            </a:r>
            <a:endParaRPr sz="1300">
              <a:solidFill>
                <a:schemeClr val="accent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cf973ab7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cf973ab7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cf973ab7e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cf973ab7e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fed8e956a_0_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4fed8e956a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0861822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0861822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title. No applied Strain</a:t>
            </a:r>
            <a:endParaRPr/>
          </a:p>
          <a:p>
            <a:pPr indent="0" lvl="0" marL="0" rtl="0" algn="l">
              <a:spcBef>
                <a:spcPts val="0"/>
              </a:spcBef>
              <a:spcAft>
                <a:spcPts val="0"/>
              </a:spcAft>
              <a:buNone/>
            </a:pPr>
            <a:r>
              <a:rPr lang="en"/>
              <a:t>mN/m </a:t>
            </a:r>
            <a:endParaRPr/>
          </a:p>
          <a:p>
            <a:pPr indent="0" lvl="0" marL="0" rtl="0" algn="l">
              <a:spcBef>
                <a:spcPts val="0"/>
              </a:spcBef>
              <a:spcAft>
                <a:spcPts val="0"/>
              </a:spcAft>
              <a:buNone/>
            </a:pPr>
            <a:r>
              <a:rPr lang="en"/>
              <a:t>33 52</a:t>
            </a:r>
            <a:endParaRPr/>
          </a:p>
          <a:p>
            <a:pPr indent="0" lvl="0" marL="0" rtl="0" algn="l">
              <a:spcBef>
                <a:spcPts val="0"/>
              </a:spcBef>
              <a:spcAft>
                <a:spcPts val="0"/>
              </a:spcAft>
              <a:buNone/>
            </a:pPr>
            <a:r>
              <a:rPr lang="en"/>
              <a:t>E = 5.9 Remove G9:1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fed8e956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fed8e956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Controlled geometry stretcher</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Clr>
                <a:srgbClr val="000000"/>
              </a:buClr>
              <a:buSzPts val="1100"/>
              <a:buFont typeface="Arial"/>
              <a:buNone/>
            </a:pPr>
            <a:r>
              <a:rPr lang="en" sz="1300">
                <a:solidFill>
                  <a:schemeClr val="accent1"/>
                </a:solidFill>
                <a:latin typeface="Lato"/>
                <a:ea typeface="Lato"/>
                <a:cs typeface="Lato"/>
                <a:sym typeface="Lato"/>
              </a:rPr>
              <a:t>Pass around stretchy boi with syringe. Draw bear face on it. </a:t>
            </a:r>
            <a:endParaRPr sz="1300">
              <a:solidFill>
                <a:schemeClr val="accent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0861822c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0861822c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eamline_Williams"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8864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0138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4" name="Google Shape;74;p16"/>
          <p:cNvSpPr txBox="1"/>
          <p:nvPr>
            <p:ph idx="1" type="body"/>
          </p:nvPr>
        </p:nvSpPr>
        <p:spPr>
          <a:xfrm>
            <a:off x="729450" y="17740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75" name="Google Shape;75;p16"/>
          <p:cNvPicPr preferRelativeResize="0"/>
          <p:nvPr/>
        </p:nvPicPr>
        <p:blipFill>
          <a:blip r:embed="rId2">
            <a:alphaModFix/>
          </a:blip>
          <a:stretch>
            <a:fillRect/>
          </a:stretch>
        </p:blipFill>
        <p:spPr>
          <a:xfrm>
            <a:off x="7026738" y="78764"/>
            <a:ext cx="2018895" cy="339750"/>
          </a:xfrm>
          <a:prstGeom prst="rect">
            <a:avLst/>
          </a:prstGeom>
          <a:noFill/>
          <a:ln>
            <a:noFill/>
          </a:ln>
        </p:spPr>
      </p:pic>
      <p:sp>
        <p:nvSpPr>
          <p:cNvPr id="76" name="Google Shape;7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7" name="Shape 77"/>
        <p:cNvGrpSpPr/>
        <p:nvPr/>
      </p:nvGrpSpPr>
      <p:grpSpPr>
        <a:xfrm>
          <a:off x="0" y="0"/>
          <a:ext cx="0" cy="0"/>
          <a:chOff x="0" y="0"/>
          <a:chExt cx="0" cy="0"/>
        </a:xfrm>
      </p:grpSpPr>
      <p:sp>
        <p:nvSpPr>
          <p:cNvPr id="78" name="Google Shape;78;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7"/>
          <p:cNvGrpSpPr/>
          <p:nvPr/>
        </p:nvGrpSpPr>
        <p:grpSpPr>
          <a:xfrm>
            <a:off x="830392" y="1191256"/>
            <a:ext cx="745763" cy="45826"/>
            <a:chOff x="4580561" y="2589004"/>
            <a:chExt cx="1064464" cy="25200"/>
          </a:xfrm>
        </p:grpSpPr>
        <p:sp>
          <p:nvSpPr>
            <p:cNvPr id="80" name="Google Shape;8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3" name="Google Shape;83;p1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4" name="Google Shape;84;p17"/>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5" name="Google Shape;8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6" name="Google Shape;86;p17"/>
          <p:cNvGrpSpPr/>
          <p:nvPr/>
        </p:nvGrpSpPr>
        <p:grpSpPr>
          <a:xfrm>
            <a:off x="830392" y="1191256"/>
            <a:ext cx="745763" cy="45826"/>
            <a:chOff x="4580561" y="2589004"/>
            <a:chExt cx="1064464" cy="25200"/>
          </a:xfrm>
        </p:grpSpPr>
        <p:sp>
          <p:nvSpPr>
            <p:cNvPr id="87" name="Google Shape;87;p17"/>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rot="-5400000">
              <a:off x="4836311" y="2333254"/>
              <a:ext cx="25200" cy="5367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7"/>
          <p:cNvGrpSpPr/>
          <p:nvPr/>
        </p:nvGrpSpPr>
        <p:grpSpPr>
          <a:xfrm>
            <a:off x="830392" y="1191256"/>
            <a:ext cx="745763" cy="45826"/>
            <a:chOff x="4580561" y="2589004"/>
            <a:chExt cx="1064464" cy="25200"/>
          </a:xfrm>
        </p:grpSpPr>
        <p:sp>
          <p:nvSpPr>
            <p:cNvPr id="90" name="Google Shape;90;p17"/>
            <p:cNvSpPr/>
            <p:nvPr/>
          </p:nvSpPr>
          <p:spPr>
            <a:xfrm rot="-5400000">
              <a:off x="5366325" y="2335504"/>
              <a:ext cx="25200" cy="5322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5400000">
              <a:off x="4836311" y="2333254"/>
              <a:ext cx="25200" cy="536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2" name="Shape 92"/>
        <p:cNvGrpSpPr/>
        <p:nvPr/>
      </p:nvGrpSpPr>
      <p:grpSpPr>
        <a:xfrm>
          <a:off x="0" y="0"/>
          <a:ext cx="0" cy="0"/>
          <a:chOff x="0" y="0"/>
          <a:chExt cx="0" cy="0"/>
        </a:xfrm>
      </p:grpSpPr>
      <p:sp>
        <p:nvSpPr>
          <p:cNvPr id="93" name="Google Shape;93;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8"/>
          <p:cNvGrpSpPr/>
          <p:nvPr/>
        </p:nvGrpSpPr>
        <p:grpSpPr>
          <a:xfrm>
            <a:off x="830392" y="1191256"/>
            <a:ext cx="745763" cy="45826"/>
            <a:chOff x="4580561" y="2589004"/>
            <a:chExt cx="1064464" cy="25200"/>
          </a:xfrm>
        </p:grpSpPr>
        <p:sp>
          <p:nvSpPr>
            <p:cNvPr id="95" name="Google Shape;9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8" name="Google Shape;98;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8"/>
          <p:cNvGrpSpPr/>
          <p:nvPr/>
        </p:nvGrpSpPr>
        <p:grpSpPr>
          <a:xfrm>
            <a:off x="830392" y="1191256"/>
            <a:ext cx="745763" cy="45826"/>
            <a:chOff x="4580561" y="2589004"/>
            <a:chExt cx="1064464" cy="25200"/>
          </a:xfrm>
        </p:grpSpPr>
        <p:sp>
          <p:nvSpPr>
            <p:cNvPr id="100" name="Google Shape;100;p18"/>
            <p:cNvSpPr/>
            <p:nvPr/>
          </p:nvSpPr>
          <p:spPr>
            <a:xfrm rot="-5400000">
              <a:off x="5366325" y="2335504"/>
              <a:ext cx="25200" cy="5322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5400000">
              <a:off x="4836311" y="2333254"/>
              <a:ext cx="25200" cy="5367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8"/>
          <p:cNvGrpSpPr/>
          <p:nvPr/>
        </p:nvGrpSpPr>
        <p:grpSpPr>
          <a:xfrm>
            <a:off x="830392" y="1191256"/>
            <a:ext cx="745763" cy="45826"/>
            <a:chOff x="4580561" y="2589004"/>
            <a:chExt cx="1064464" cy="25200"/>
          </a:xfrm>
        </p:grpSpPr>
        <p:sp>
          <p:nvSpPr>
            <p:cNvPr id="103" name="Google Shape;103;p18"/>
            <p:cNvSpPr/>
            <p:nvPr/>
          </p:nvSpPr>
          <p:spPr>
            <a:xfrm rot="-5400000">
              <a:off x="5366325" y="2335504"/>
              <a:ext cx="25200" cy="5322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5400000">
              <a:off x="4836311" y="2333254"/>
              <a:ext cx="25200" cy="536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sp>
        <p:nvSpPr>
          <p:cNvPr id="106" name="Google Shape;106;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9"/>
          <p:cNvGrpSpPr/>
          <p:nvPr/>
        </p:nvGrpSpPr>
        <p:grpSpPr>
          <a:xfrm>
            <a:off x="830392" y="1191256"/>
            <a:ext cx="745763" cy="45826"/>
            <a:chOff x="4580561" y="2589004"/>
            <a:chExt cx="1064464" cy="25200"/>
          </a:xfrm>
        </p:grpSpPr>
        <p:sp>
          <p:nvSpPr>
            <p:cNvPr id="108" name="Google Shape;108;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1" name="Google Shape;111;p1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13" name="Google Shape;113;p19"/>
          <p:cNvGrpSpPr/>
          <p:nvPr/>
        </p:nvGrpSpPr>
        <p:grpSpPr>
          <a:xfrm>
            <a:off x="830392" y="1191256"/>
            <a:ext cx="745763" cy="45826"/>
            <a:chOff x="4580561" y="2589004"/>
            <a:chExt cx="1064464" cy="25200"/>
          </a:xfrm>
        </p:grpSpPr>
        <p:sp>
          <p:nvSpPr>
            <p:cNvPr id="114" name="Google Shape;114;p19"/>
            <p:cNvSpPr/>
            <p:nvPr/>
          </p:nvSpPr>
          <p:spPr>
            <a:xfrm rot="-5400000">
              <a:off x="5366325" y="2335504"/>
              <a:ext cx="25200" cy="5322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rot="-5400000">
              <a:off x="4836311" y="2333254"/>
              <a:ext cx="25200" cy="536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16" name="Shape 116"/>
        <p:cNvGrpSpPr/>
        <p:nvPr/>
      </p:nvGrpSpPr>
      <p:grpSpPr>
        <a:xfrm>
          <a:off x="0" y="0"/>
          <a:ext cx="0" cy="0"/>
          <a:chOff x="0" y="0"/>
          <a:chExt cx="0" cy="0"/>
        </a:xfrm>
      </p:grpSpPr>
      <p:grpSp>
        <p:nvGrpSpPr>
          <p:cNvPr id="117" name="Google Shape;117;p20"/>
          <p:cNvGrpSpPr/>
          <p:nvPr/>
        </p:nvGrpSpPr>
        <p:grpSpPr>
          <a:xfrm>
            <a:off x="830392" y="4169130"/>
            <a:ext cx="745763" cy="45826"/>
            <a:chOff x="4580561" y="2589004"/>
            <a:chExt cx="1064464" cy="25200"/>
          </a:xfrm>
        </p:grpSpPr>
        <p:sp>
          <p:nvSpPr>
            <p:cNvPr id="118" name="Google Shape;118;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1" name="Google Shape;121;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1"/>
          <p:cNvGrpSpPr/>
          <p:nvPr/>
        </p:nvGrpSpPr>
        <p:grpSpPr>
          <a:xfrm>
            <a:off x="830392" y="1191256"/>
            <a:ext cx="745763" cy="45826"/>
            <a:chOff x="4580561" y="2589004"/>
            <a:chExt cx="1064464" cy="25200"/>
          </a:xfrm>
        </p:grpSpPr>
        <p:sp>
          <p:nvSpPr>
            <p:cNvPr id="125" name="Google Shape;125;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2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8" name="Google Shape;128;p2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9" name="Google Shape;129;p2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0" name="Google Shape;13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1" name="Google Shape;131;p21"/>
          <p:cNvGrpSpPr/>
          <p:nvPr/>
        </p:nvGrpSpPr>
        <p:grpSpPr>
          <a:xfrm>
            <a:off x="830392" y="1191256"/>
            <a:ext cx="745763" cy="45826"/>
            <a:chOff x="4580561" y="2589004"/>
            <a:chExt cx="1064464" cy="25200"/>
          </a:xfrm>
        </p:grpSpPr>
        <p:sp>
          <p:nvSpPr>
            <p:cNvPr id="132" name="Google Shape;132;p21"/>
            <p:cNvSpPr/>
            <p:nvPr/>
          </p:nvSpPr>
          <p:spPr>
            <a:xfrm rot="-5400000">
              <a:off x="5366325" y="2335504"/>
              <a:ext cx="25200" cy="5322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5400000">
              <a:off x="4836311" y="2333254"/>
              <a:ext cx="25200" cy="536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4" name="Shape 134"/>
        <p:cNvGrpSpPr/>
        <p:nvPr/>
      </p:nvGrpSpPr>
      <p:grpSpPr>
        <a:xfrm>
          <a:off x="0" y="0"/>
          <a:ext cx="0" cy="0"/>
          <a:chOff x="0" y="0"/>
          <a:chExt cx="0" cy="0"/>
        </a:xfrm>
      </p:grpSpPr>
      <p:sp>
        <p:nvSpPr>
          <p:cNvPr id="135" name="Google Shape;135;p22"/>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36" name="Google Shape;136;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23"/>
          <p:cNvGrpSpPr/>
          <p:nvPr/>
        </p:nvGrpSpPr>
        <p:grpSpPr>
          <a:xfrm>
            <a:off x="830392" y="4169130"/>
            <a:ext cx="745763" cy="45826"/>
            <a:chOff x="4580561" y="2589004"/>
            <a:chExt cx="1064464" cy="25200"/>
          </a:xfrm>
        </p:grpSpPr>
        <p:sp>
          <p:nvSpPr>
            <p:cNvPr id="139" name="Google Shape;139;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2" name="Google Shape;142;p23"/>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3" name="Google Shape;14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4" name="Shape 144"/>
        <p:cNvGrpSpPr/>
        <p:nvPr/>
      </p:nvGrpSpPr>
      <p:grpSpPr>
        <a:xfrm>
          <a:off x="0" y="0"/>
          <a:ext cx="0" cy="0"/>
          <a:chOff x="0" y="0"/>
          <a:chExt cx="0" cy="0"/>
        </a:xfrm>
      </p:grpSpPr>
      <p:sp>
        <p:nvSpPr>
          <p:cNvPr id="145" name="Google Shape;14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150" name="Shape 150"/>
        <p:cNvGrpSpPr/>
        <p:nvPr/>
      </p:nvGrpSpPr>
      <p:grpSpPr>
        <a:xfrm>
          <a:off x="0" y="0"/>
          <a:ext cx="0" cy="0"/>
          <a:chOff x="0" y="0"/>
          <a:chExt cx="0" cy="0"/>
        </a:xfrm>
      </p:grpSpPr>
      <p:sp>
        <p:nvSpPr>
          <p:cNvPr id="151" name="Google Shape;151;p26"/>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5200"/>
              <a:buFont typeface="Helvetica Neue Light"/>
              <a:buNone/>
              <a:defRPr>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52" name="Google Shape;152;p26"/>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lstStyle>
            <a:lvl1pPr indent="-342900" lvl="0" marL="457200" rtl="0" algn="l">
              <a:lnSpc>
                <a:spcPct val="100000"/>
              </a:lnSpc>
              <a:spcBef>
                <a:spcPts val="2700"/>
              </a:spcBef>
              <a:spcAft>
                <a:spcPts val="0"/>
              </a:spcAft>
              <a:buClr>
                <a:srgbClr val="FFFFFF"/>
              </a:buClr>
              <a:buSzPts val="1800"/>
              <a:buFont typeface="Helvetica Neue Light"/>
              <a:buChar char="•"/>
              <a:defRPr sz="2400">
                <a:latin typeface="Helvetica Neue Light"/>
                <a:ea typeface="Helvetica Neue Light"/>
                <a:cs typeface="Helvetica Neue Light"/>
                <a:sym typeface="Helvetica Neue Light"/>
              </a:defRPr>
            </a:lvl1pPr>
            <a:lvl2pPr indent="-342900" lvl="1" marL="914400" rtl="0" algn="l">
              <a:lnSpc>
                <a:spcPct val="100000"/>
              </a:lnSpc>
              <a:spcBef>
                <a:spcPts val="2700"/>
              </a:spcBef>
              <a:spcAft>
                <a:spcPts val="0"/>
              </a:spcAft>
              <a:buClr>
                <a:srgbClr val="FFFFFF"/>
              </a:buClr>
              <a:buSzPts val="1800"/>
              <a:buFont typeface="Helvetica Neue Light"/>
              <a:buChar char="•"/>
              <a:defRPr sz="2400">
                <a:latin typeface="Helvetica Neue Light"/>
                <a:ea typeface="Helvetica Neue Light"/>
                <a:cs typeface="Helvetica Neue Light"/>
                <a:sym typeface="Helvetica Neue Light"/>
              </a:defRPr>
            </a:lvl2pPr>
            <a:lvl3pPr indent="-342900" lvl="2" marL="1371600" rtl="0" algn="l">
              <a:lnSpc>
                <a:spcPct val="100000"/>
              </a:lnSpc>
              <a:spcBef>
                <a:spcPts val="2700"/>
              </a:spcBef>
              <a:spcAft>
                <a:spcPts val="0"/>
              </a:spcAft>
              <a:buClr>
                <a:srgbClr val="FFFFFF"/>
              </a:buClr>
              <a:buSzPts val="1800"/>
              <a:buFont typeface="Helvetica Neue Light"/>
              <a:buChar char="•"/>
              <a:defRPr sz="2400">
                <a:latin typeface="Helvetica Neue Light"/>
                <a:ea typeface="Helvetica Neue Light"/>
                <a:cs typeface="Helvetica Neue Light"/>
                <a:sym typeface="Helvetica Neue Light"/>
              </a:defRPr>
            </a:lvl3pPr>
            <a:lvl4pPr indent="-342900" lvl="3" marL="1828800" rtl="0" algn="l">
              <a:lnSpc>
                <a:spcPct val="100000"/>
              </a:lnSpc>
              <a:spcBef>
                <a:spcPts val="2700"/>
              </a:spcBef>
              <a:spcAft>
                <a:spcPts val="0"/>
              </a:spcAft>
              <a:buClr>
                <a:srgbClr val="FFFFFF"/>
              </a:buClr>
              <a:buSzPts val="1800"/>
              <a:buFont typeface="Helvetica Neue Light"/>
              <a:buChar char="•"/>
              <a:defRPr sz="2400">
                <a:latin typeface="Helvetica Neue Light"/>
                <a:ea typeface="Helvetica Neue Light"/>
                <a:cs typeface="Helvetica Neue Light"/>
                <a:sym typeface="Helvetica Neue Light"/>
              </a:defRPr>
            </a:lvl4pPr>
            <a:lvl5pPr indent="-342900" lvl="4" marL="2286000" rtl="0" algn="l">
              <a:lnSpc>
                <a:spcPct val="100000"/>
              </a:lnSpc>
              <a:spcBef>
                <a:spcPts val="2700"/>
              </a:spcBef>
              <a:spcAft>
                <a:spcPts val="0"/>
              </a:spcAft>
              <a:buClr>
                <a:srgbClr val="FFFFFF"/>
              </a:buClr>
              <a:buSzPts val="1800"/>
              <a:buFont typeface="Helvetica Neue Light"/>
              <a:buChar char="•"/>
              <a:defRPr sz="2400">
                <a:latin typeface="Helvetica Neue Light"/>
                <a:ea typeface="Helvetica Neue Light"/>
                <a:cs typeface="Helvetica Neue Light"/>
                <a:sym typeface="Helvetica Neue Light"/>
              </a:defRPr>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53" name="Google Shape;153;p26"/>
          <p:cNvSpPr txBox="1"/>
          <p:nvPr>
            <p:ph idx="12" type="sldNum"/>
          </p:nvPr>
        </p:nvSpPr>
        <p:spPr>
          <a:xfrm>
            <a:off x="4437983" y="4882307"/>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1200"/>
              <a:buFont typeface="Helvetica Neue Light"/>
              <a:buNone/>
              <a:defRPr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54" name="Shape 154"/>
        <p:cNvGrpSpPr/>
        <p:nvPr/>
      </p:nvGrpSpPr>
      <p:grpSpPr>
        <a:xfrm>
          <a:off x="0" y="0"/>
          <a:ext cx="0" cy="0"/>
          <a:chOff x="0" y="0"/>
          <a:chExt cx="0" cy="0"/>
        </a:xfrm>
      </p:grpSpPr>
      <p:sp>
        <p:nvSpPr>
          <p:cNvPr id="155" name="Google Shape;155;p27"/>
          <p:cNvSpPr txBox="1"/>
          <p:nvPr>
            <p:ph type="title"/>
          </p:nvPr>
        </p:nvSpPr>
        <p:spPr>
          <a:xfrm>
            <a:off x="892969" y="863947"/>
            <a:ext cx="7358100" cy="1741200"/>
          </a:xfrm>
          <a:prstGeom prst="rect">
            <a:avLst/>
          </a:prstGeom>
          <a:noFill/>
          <a:ln>
            <a:noFill/>
          </a:ln>
        </p:spPr>
        <p:txBody>
          <a:bodyPr anchorCtr="0" anchor="b"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56" name="Google Shape;156;p27"/>
          <p:cNvSpPr txBox="1"/>
          <p:nvPr>
            <p:ph idx="1" type="body"/>
          </p:nvPr>
        </p:nvSpPr>
        <p:spPr>
          <a:xfrm>
            <a:off x="892969" y="2652117"/>
            <a:ext cx="7358100" cy="596100"/>
          </a:xfrm>
          <a:prstGeom prst="rect">
            <a:avLst/>
          </a:prstGeom>
          <a:noFill/>
          <a:ln>
            <a:noFill/>
          </a:ln>
        </p:spPr>
        <p:txBody>
          <a:bodyPr anchorCtr="0" anchor="t" bIns="32750" lIns="32750" spcFirstLastPara="1" rIns="32750" wrap="square" tIns="32750"/>
          <a:lstStyle>
            <a:lvl1pPr indent="-228600" lvl="0" marL="457200" rtl="0" algn="ctr">
              <a:lnSpc>
                <a:spcPct val="100000"/>
              </a:lnSpc>
              <a:spcBef>
                <a:spcPts val="0"/>
              </a:spcBef>
              <a:spcAft>
                <a:spcPts val="0"/>
              </a:spcAft>
              <a:buClr>
                <a:srgbClr val="FFFFFF"/>
              </a:buClr>
              <a:buSzPts val="2400"/>
              <a:buFont typeface="Helvetica Neue"/>
              <a:buNone/>
              <a:defRPr sz="2400"/>
            </a:lvl1pPr>
            <a:lvl2pPr indent="-228600" lvl="1" marL="914400" rtl="0" algn="ctr">
              <a:lnSpc>
                <a:spcPct val="100000"/>
              </a:lnSpc>
              <a:spcBef>
                <a:spcPts val="0"/>
              </a:spcBef>
              <a:spcAft>
                <a:spcPts val="0"/>
              </a:spcAft>
              <a:buClr>
                <a:srgbClr val="FFFFFF"/>
              </a:buClr>
              <a:buSzPts val="2400"/>
              <a:buFont typeface="Helvetica Neue"/>
              <a:buNone/>
              <a:defRPr sz="2400"/>
            </a:lvl2pPr>
            <a:lvl3pPr indent="-228600" lvl="2" marL="1371600" rtl="0" algn="ctr">
              <a:lnSpc>
                <a:spcPct val="100000"/>
              </a:lnSpc>
              <a:spcBef>
                <a:spcPts val="0"/>
              </a:spcBef>
              <a:spcAft>
                <a:spcPts val="0"/>
              </a:spcAft>
              <a:buClr>
                <a:srgbClr val="FFFFFF"/>
              </a:buClr>
              <a:buSzPts val="2400"/>
              <a:buFont typeface="Helvetica Neue"/>
              <a:buNone/>
              <a:defRPr sz="2400"/>
            </a:lvl3pPr>
            <a:lvl4pPr indent="-228600" lvl="3" marL="1828800" rtl="0" algn="ctr">
              <a:lnSpc>
                <a:spcPct val="100000"/>
              </a:lnSpc>
              <a:spcBef>
                <a:spcPts val="0"/>
              </a:spcBef>
              <a:spcAft>
                <a:spcPts val="0"/>
              </a:spcAft>
              <a:buClr>
                <a:srgbClr val="FFFFFF"/>
              </a:buClr>
              <a:buSzPts val="2400"/>
              <a:buFont typeface="Helvetica Neue"/>
              <a:buNone/>
              <a:defRPr sz="2400"/>
            </a:lvl4pPr>
            <a:lvl5pPr indent="-228600" lvl="4" marL="2286000" rtl="0" algn="ctr">
              <a:lnSpc>
                <a:spcPct val="100000"/>
              </a:lnSpc>
              <a:spcBef>
                <a:spcPts val="0"/>
              </a:spcBef>
              <a:spcAft>
                <a:spcPts val="0"/>
              </a:spcAft>
              <a:buClr>
                <a:srgbClr val="FFFFFF"/>
              </a:buClr>
              <a:buSzPts val="2400"/>
              <a:buFont typeface="Helvetica Neue"/>
              <a:buNone/>
              <a:defRPr sz="2400"/>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57" name="Google Shape;157;p27"/>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58" name="Shape 158"/>
        <p:cNvGrpSpPr/>
        <p:nvPr/>
      </p:nvGrpSpPr>
      <p:grpSpPr>
        <a:xfrm>
          <a:off x="0" y="0"/>
          <a:ext cx="0" cy="0"/>
          <a:chOff x="0" y="0"/>
          <a:chExt cx="0" cy="0"/>
        </a:xfrm>
      </p:grpSpPr>
      <p:sp>
        <p:nvSpPr>
          <p:cNvPr id="159" name="Google Shape;159;p28"/>
          <p:cNvSpPr/>
          <p:nvPr>
            <p:ph idx="2" type="pic"/>
          </p:nvPr>
        </p:nvSpPr>
        <p:spPr>
          <a:xfrm>
            <a:off x="1138535" y="354955"/>
            <a:ext cx="6861000" cy="31143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60" name="Google Shape;160;p28"/>
          <p:cNvSpPr txBox="1"/>
          <p:nvPr>
            <p:ph type="title"/>
          </p:nvPr>
        </p:nvSpPr>
        <p:spPr>
          <a:xfrm>
            <a:off x="892969" y="3542854"/>
            <a:ext cx="7358100" cy="7500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61" name="Google Shape;161;p28"/>
          <p:cNvSpPr txBox="1"/>
          <p:nvPr>
            <p:ph idx="1" type="body"/>
          </p:nvPr>
        </p:nvSpPr>
        <p:spPr>
          <a:xfrm>
            <a:off x="892969" y="4299645"/>
            <a:ext cx="7358100" cy="596100"/>
          </a:xfrm>
          <a:prstGeom prst="rect">
            <a:avLst/>
          </a:prstGeom>
          <a:noFill/>
          <a:ln>
            <a:noFill/>
          </a:ln>
        </p:spPr>
        <p:txBody>
          <a:bodyPr anchorCtr="0" anchor="t" bIns="32750" lIns="32750" spcFirstLastPara="1" rIns="32750" wrap="square" tIns="32750"/>
          <a:lstStyle>
            <a:lvl1pPr indent="-228600" lvl="0" marL="457200" rtl="0" algn="ctr">
              <a:lnSpc>
                <a:spcPct val="100000"/>
              </a:lnSpc>
              <a:spcBef>
                <a:spcPts val="0"/>
              </a:spcBef>
              <a:spcAft>
                <a:spcPts val="0"/>
              </a:spcAft>
              <a:buClr>
                <a:srgbClr val="FFFFFF"/>
              </a:buClr>
              <a:buSzPts val="2400"/>
              <a:buFont typeface="Helvetica Neue"/>
              <a:buNone/>
              <a:defRPr sz="2400"/>
            </a:lvl1pPr>
            <a:lvl2pPr indent="-228600" lvl="1" marL="914400" rtl="0" algn="ctr">
              <a:lnSpc>
                <a:spcPct val="100000"/>
              </a:lnSpc>
              <a:spcBef>
                <a:spcPts val="0"/>
              </a:spcBef>
              <a:spcAft>
                <a:spcPts val="0"/>
              </a:spcAft>
              <a:buClr>
                <a:srgbClr val="FFFFFF"/>
              </a:buClr>
              <a:buSzPts val="2400"/>
              <a:buFont typeface="Helvetica Neue"/>
              <a:buNone/>
              <a:defRPr sz="2400"/>
            </a:lvl2pPr>
            <a:lvl3pPr indent="-228600" lvl="2" marL="1371600" rtl="0" algn="ctr">
              <a:lnSpc>
                <a:spcPct val="100000"/>
              </a:lnSpc>
              <a:spcBef>
                <a:spcPts val="0"/>
              </a:spcBef>
              <a:spcAft>
                <a:spcPts val="0"/>
              </a:spcAft>
              <a:buClr>
                <a:srgbClr val="FFFFFF"/>
              </a:buClr>
              <a:buSzPts val="2400"/>
              <a:buFont typeface="Helvetica Neue"/>
              <a:buNone/>
              <a:defRPr sz="2400"/>
            </a:lvl3pPr>
            <a:lvl4pPr indent="-228600" lvl="3" marL="1828800" rtl="0" algn="ctr">
              <a:lnSpc>
                <a:spcPct val="100000"/>
              </a:lnSpc>
              <a:spcBef>
                <a:spcPts val="0"/>
              </a:spcBef>
              <a:spcAft>
                <a:spcPts val="0"/>
              </a:spcAft>
              <a:buClr>
                <a:srgbClr val="FFFFFF"/>
              </a:buClr>
              <a:buSzPts val="2400"/>
              <a:buFont typeface="Helvetica Neue"/>
              <a:buNone/>
              <a:defRPr sz="2400"/>
            </a:lvl4pPr>
            <a:lvl5pPr indent="-228600" lvl="4" marL="2286000" rtl="0" algn="ctr">
              <a:lnSpc>
                <a:spcPct val="100000"/>
              </a:lnSpc>
              <a:spcBef>
                <a:spcPts val="0"/>
              </a:spcBef>
              <a:spcAft>
                <a:spcPts val="0"/>
              </a:spcAft>
              <a:buClr>
                <a:srgbClr val="FFFFFF"/>
              </a:buClr>
              <a:buSzPts val="2400"/>
              <a:buFont typeface="Helvetica Neue"/>
              <a:buNone/>
              <a:defRPr sz="2400"/>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62" name="Google Shape;162;p2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63" name="Shape 163"/>
        <p:cNvGrpSpPr/>
        <p:nvPr/>
      </p:nvGrpSpPr>
      <p:grpSpPr>
        <a:xfrm>
          <a:off x="0" y="0"/>
          <a:ext cx="0" cy="0"/>
          <a:chOff x="0" y="0"/>
          <a:chExt cx="0" cy="0"/>
        </a:xfrm>
      </p:grpSpPr>
      <p:sp>
        <p:nvSpPr>
          <p:cNvPr id="164" name="Google Shape;164;p29"/>
          <p:cNvSpPr txBox="1"/>
          <p:nvPr>
            <p:ph type="title"/>
          </p:nvPr>
        </p:nvSpPr>
        <p:spPr>
          <a:xfrm>
            <a:off x="892969" y="1701105"/>
            <a:ext cx="7358100" cy="17412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65" name="Google Shape;165;p2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66" name="Shape 166"/>
        <p:cNvGrpSpPr/>
        <p:nvPr/>
      </p:nvGrpSpPr>
      <p:grpSpPr>
        <a:xfrm>
          <a:off x="0" y="0"/>
          <a:ext cx="0" cy="0"/>
          <a:chOff x="0" y="0"/>
          <a:chExt cx="0" cy="0"/>
        </a:xfrm>
      </p:grpSpPr>
      <p:sp>
        <p:nvSpPr>
          <p:cNvPr id="167" name="Google Shape;167;p30"/>
          <p:cNvSpPr/>
          <p:nvPr>
            <p:ph idx="2" type="pic"/>
          </p:nvPr>
        </p:nvSpPr>
        <p:spPr>
          <a:xfrm>
            <a:off x="4723805" y="336930"/>
            <a:ext cx="3750600" cy="43332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68" name="Google Shape;168;p30"/>
          <p:cNvSpPr txBox="1"/>
          <p:nvPr>
            <p:ph type="title"/>
          </p:nvPr>
        </p:nvSpPr>
        <p:spPr>
          <a:xfrm>
            <a:off x="669727" y="334863"/>
            <a:ext cx="3750600" cy="2103000"/>
          </a:xfrm>
          <a:prstGeom prst="rect">
            <a:avLst/>
          </a:prstGeom>
          <a:noFill/>
          <a:ln>
            <a:noFill/>
          </a:ln>
        </p:spPr>
        <p:txBody>
          <a:bodyPr anchorCtr="0" anchor="b" bIns="32750" lIns="32750" spcFirstLastPara="1" rIns="32750" wrap="square" tIns="32750"/>
          <a:lstStyle>
            <a:lvl1pPr lvl="0" rtl="0" algn="ctr">
              <a:lnSpc>
                <a:spcPct val="100000"/>
              </a:lnSpc>
              <a:spcBef>
                <a:spcPts val="0"/>
              </a:spcBef>
              <a:spcAft>
                <a:spcPts val="0"/>
              </a:spcAft>
              <a:buClr>
                <a:srgbClr val="FFFFFF"/>
              </a:buClr>
              <a:buSzPts val="3900"/>
              <a:buFont typeface="Helvetica Neue"/>
              <a:buNone/>
              <a:defRPr sz="3900"/>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69" name="Google Shape;169;p30"/>
          <p:cNvSpPr txBox="1"/>
          <p:nvPr>
            <p:ph idx="1" type="body"/>
          </p:nvPr>
        </p:nvSpPr>
        <p:spPr>
          <a:xfrm>
            <a:off x="669727" y="2491383"/>
            <a:ext cx="3750600" cy="2169900"/>
          </a:xfrm>
          <a:prstGeom prst="rect">
            <a:avLst/>
          </a:prstGeom>
          <a:noFill/>
          <a:ln>
            <a:noFill/>
          </a:ln>
        </p:spPr>
        <p:txBody>
          <a:bodyPr anchorCtr="0" anchor="t" bIns="32750" lIns="32750" spcFirstLastPara="1" rIns="32750" wrap="square" tIns="32750"/>
          <a:lstStyle>
            <a:lvl1pPr indent="-228600" lvl="0" marL="457200" rtl="0" algn="ctr">
              <a:lnSpc>
                <a:spcPct val="100000"/>
              </a:lnSpc>
              <a:spcBef>
                <a:spcPts val="0"/>
              </a:spcBef>
              <a:spcAft>
                <a:spcPts val="0"/>
              </a:spcAft>
              <a:buClr>
                <a:srgbClr val="FFFFFF"/>
              </a:buClr>
              <a:buSzPts val="2400"/>
              <a:buFont typeface="Helvetica Neue"/>
              <a:buNone/>
              <a:defRPr sz="2400"/>
            </a:lvl1pPr>
            <a:lvl2pPr indent="-228600" lvl="1" marL="914400" rtl="0" algn="ctr">
              <a:lnSpc>
                <a:spcPct val="100000"/>
              </a:lnSpc>
              <a:spcBef>
                <a:spcPts val="0"/>
              </a:spcBef>
              <a:spcAft>
                <a:spcPts val="0"/>
              </a:spcAft>
              <a:buClr>
                <a:srgbClr val="FFFFFF"/>
              </a:buClr>
              <a:buSzPts val="2400"/>
              <a:buFont typeface="Helvetica Neue"/>
              <a:buNone/>
              <a:defRPr sz="2400"/>
            </a:lvl2pPr>
            <a:lvl3pPr indent="-228600" lvl="2" marL="1371600" rtl="0" algn="ctr">
              <a:lnSpc>
                <a:spcPct val="100000"/>
              </a:lnSpc>
              <a:spcBef>
                <a:spcPts val="0"/>
              </a:spcBef>
              <a:spcAft>
                <a:spcPts val="0"/>
              </a:spcAft>
              <a:buClr>
                <a:srgbClr val="FFFFFF"/>
              </a:buClr>
              <a:buSzPts val="2400"/>
              <a:buFont typeface="Helvetica Neue"/>
              <a:buNone/>
              <a:defRPr sz="2400"/>
            </a:lvl3pPr>
            <a:lvl4pPr indent="-228600" lvl="3" marL="1828800" rtl="0" algn="ctr">
              <a:lnSpc>
                <a:spcPct val="100000"/>
              </a:lnSpc>
              <a:spcBef>
                <a:spcPts val="0"/>
              </a:spcBef>
              <a:spcAft>
                <a:spcPts val="0"/>
              </a:spcAft>
              <a:buClr>
                <a:srgbClr val="FFFFFF"/>
              </a:buClr>
              <a:buSzPts val="2400"/>
              <a:buFont typeface="Helvetica Neue"/>
              <a:buNone/>
              <a:defRPr sz="2400"/>
            </a:lvl4pPr>
            <a:lvl5pPr indent="-228600" lvl="4" marL="2286000" rtl="0" algn="ctr">
              <a:lnSpc>
                <a:spcPct val="100000"/>
              </a:lnSpc>
              <a:spcBef>
                <a:spcPts val="0"/>
              </a:spcBef>
              <a:spcAft>
                <a:spcPts val="0"/>
              </a:spcAft>
              <a:buClr>
                <a:srgbClr val="FFFFFF"/>
              </a:buClr>
              <a:buSzPts val="2400"/>
              <a:buFont typeface="Helvetica Neue"/>
              <a:buNone/>
              <a:defRPr sz="2400"/>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70" name="Google Shape;170;p30"/>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71" name="Shape 171"/>
        <p:cNvGrpSpPr/>
        <p:nvPr/>
      </p:nvGrpSpPr>
      <p:grpSpPr>
        <a:xfrm>
          <a:off x="0" y="0"/>
          <a:ext cx="0" cy="0"/>
          <a:chOff x="0" y="0"/>
          <a:chExt cx="0" cy="0"/>
        </a:xfrm>
      </p:grpSpPr>
      <p:sp>
        <p:nvSpPr>
          <p:cNvPr id="172" name="Google Shape;172;p31"/>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73" name="Google Shape;173;p31"/>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74" name="Shape 174"/>
        <p:cNvGrpSpPr/>
        <p:nvPr/>
      </p:nvGrpSpPr>
      <p:grpSpPr>
        <a:xfrm>
          <a:off x="0" y="0"/>
          <a:ext cx="0" cy="0"/>
          <a:chOff x="0" y="0"/>
          <a:chExt cx="0" cy="0"/>
        </a:xfrm>
      </p:grpSpPr>
      <p:sp>
        <p:nvSpPr>
          <p:cNvPr id="175" name="Google Shape;175;p32"/>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76" name="Google Shape;176;p32"/>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lstStyle>
            <a:lvl1pPr indent="-336550" lvl="0" marL="457200" rtl="0" algn="l">
              <a:lnSpc>
                <a:spcPct val="100000"/>
              </a:lnSpc>
              <a:spcBef>
                <a:spcPts val="2700"/>
              </a:spcBef>
              <a:spcAft>
                <a:spcPts val="0"/>
              </a:spcAft>
              <a:buClr>
                <a:srgbClr val="FFFFFF"/>
              </a:buClr>
              <a:buSzPts val="1700"/>
              <a:buChar char="•"/>
              <a:defRPr/>
            </a:lvl1pPr>
            <a:lvl2pPr indent="-336550" lvl="1" marL="914400" rtl="0" algn="l">
              <a:lnSpc>
                <a:spcPct val="100000"/>
              </a:lnSpc>
              <a:spcBef>
                <a:spcPts val="2700"/>
              </a:spcBef>
              <a:spcAft>
                <a:spcPts val="0"/>
              </a:spcAft>
              <a:buClr>
                <a:srgbClr val="FFFFFF"/>
              </a:buClr>
              <a:buSzPts val="1700"/>
              <a:buChar char="•"/>
              <a:defRPr/>
            </a:lvl2pPr>
            <a:lvl3pPr indent="-336550" lvl="2" marL="1371600" rtl="0" algn="l">
              <a:lnSpc>
                <a:spcPct val="100000"/>
              </a:lnSpc>
              <a:spcBef>
                <a:spcPts val="2700"/>
              </a:spcBef>
              <a:spcAft>
                <a:spcPts val="0"/>
              </a:spcAft>
              <a:buClr>
                <a:srgbClr val="FFFFFF"/>
              </a:buClr>
              <a:buSzPts val="1700"/>
              <a:buChar char="•"/>
              <a:defRPr/>
            </a:lvl3pPr>
            <a:lvl4pPr indent="-336550" lvl="3" marL="1828800" rtl="0" algn="l">
              <a:lnSpc>
                <a:spcPct val="100000"/>
              </a:lnSpc>
              <a:spcBef>
                <a:spcPts val="2700"/>
              </a:spcBef>
              <a:spcAft>
                <a:spcPts val="0"/>
              </a:spcAft>
              <a:buClr>
                <a:srgbClr val="FFFFFF"/>
              </a:buClr>
              <a:buSzPts val="1700"/>
              <a:buChar char="•"/>
              <a:defRPr/>
            </a:lvl4pPr>
            <a:lvl5pPr indent="-336550" lvl="4" marL="2286000" rtl="0" algn="l">
              <a:lnSpc>
                <a:spcPct val="100000"/>
              </a:lnSpc>
              <a:spcBef>
                <a:spcPts val="2700"/>
              </a:spcBef>
              <a:spcAft>
                <a:spcPts val="0"/>
              </a:spcAft>
              <a:buClr>
                <a:srgbClr val="FFFFFF"/>
              </a:buClr>
              <a:buSzPts val="1700"/>
              <a:buChar char="•"/>
              <a:defRPr/>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77" name="Google Shape;177;p32"/>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78" name="Shape 178"/>
        <p:cNvGrpSpPr/>
        <p:nvPr/>
      </p:nvGrpSpPr>
      <p:grpSpPr>
        <a:xfrm>
          <a:off x="0" y="0"/>
          <a:ext cx="0" cy="0"/>
          <a:chOff x="0" y="0"/>
          <a:chExt cx="0" cy="0"/>
        </a:xfrm>
      </p:grpSpPr>
      <p:sp>
        <p:nvSpPr>
          <p:cNvPr id="179" name="Google Shape;179;p33"/>
          <p:cNvSpPr/>
          <p:nvPr>
            <p:ph idx="2" type="pic"/>
          </p:nvPr>
        </p:nvSpPr>
        <p:spPr>
          <a:xfrm>
            <a:off x="4723805" y="1366242"/>
            <a:ext cx="3750600" cy="33150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80" name="Google Shape;180;p33"/>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lstStyle>
            <a:lvl1pPr lvl="0" rtl="0" algn="ctr">
              <a:lnSpc>
                <a:spcPct val="100000"/>
              </a:lnSpc>
              <a:spcBef>
                <a:spcPts val="0"/>
              </a:spcBef>
              <a:spcAft>
                <a:spcPts val="0"/>
              </a:spcAft>
              <a:buClr>
                <a:srgbClr val="FFFFFF"/>
              </a:buClr>
              <a:buSzPts val="1200"/>
              <a:buNone/>
              <a:defRPr/>
            </a:lvl1pPr>
            <a:lvl2pPr lvl="1" rtl="0" algn="ctr">
              <a:lnSpc>
                <a:spcPct val="100000"/>
              </a:lnSpc>
              <a:spcBef>
                <a:spcPts val="0"/>
              </a:spcBef>
              <a:spcAft>
                <a:spcPts val="0"/>
              </a:spcAft>
              <a:buClr>
                <a:srgbClr val="FFFFFF"/>
              </a:buClr>
              <a:buSzPts val="1200"/>
              <a:buNone/>
              <a:defRPr/>
            </a:lvl2pPr>
            <a:lvl3pPr lvl="2" rtl="0" algn="ctr">
              <a:lnSpc>
                <a:spcPct val="100000"/>
              </a:lnSpc>
              <a:spcBef>
                <a:spcPts val="0"/>
              </a:spcBef>
              <a:spcAft>
                <a:spcPts val="0"/>
              </a:spcAft>
              <a:buClr>
                <a:srgbClr val="FFFFFF"/>
              </a:buClr>
              <a:buSzPts val="1200"/>
              <a:buNone/>
              <a:defRPr/>
            </a:lvl3pPr>
            <a:lvl4pPr lvl="3" rtl="0" algn="ctr">
              <a:lnSpc>
                <a:spcPct val="100000"/>
              </a:lnSpc>
              <a:spcBef>
                <a:spcPts val="0"/>
              </a:spcBef>
              <a:spcAft>
                <a:spcPts val="0"/>
              </a:spcAft>
              <a:buClr>
                <a:srgbClr val="FFFFFF"/>
              </a:buClr>
              <a:buSzPts val="1200"/>
              <a:buNone/>
              <a:defRPr/>
            </a:lvl4pPr>
            <a:lvl5pPr lvl="4" rtl="0" algn="ctr">
              <a:lnSpc>
                <a:spcPct val="100000"/>
              </a:lnSpc>
              <a:spcBef>
                <a:spcPts val="0"/>
              </a:spcBef>
              <a:spcAft>
                <a:spcPts val="0"/>
              </a:spcAft>
              <a:buClr>
                <a:srgbClr val="FFFFFF"/>
              </a:buClr>
              <a:buSzPts val="1200"/>
              <a:buNone/>
              <a:defRPr/>
            </a:lvl5pPr>
            <a:lvl6pPr lvl="5" rtl="0" algn="ctr">
              <a:lnSpc>
                <a:spcPct val="100000"/>
              </a:lnSpc>
              <a:spcBef>
                <a:spcPts val="0"/>
              </a:spcBef>
              <a:spcAft>
                <a:spcPts val="0"/>
              </a:spcAft>
              <a:buClr>
                <a:srgbClr val="FFFFFF"/>
              </a:buClr>
              <a:buSzPts val="1200"/>
              <a:buNone/>
              <a:defRPr/>
            </a:lvl6pPr>
            <a:lvl7pPr lvl="6" rtl="0" algn="ctr">
              <a:lnSpc>
                <a:spcPct val="100000"/>
              </a:lnSpc>
              <a:spcBef>
                <a:spcPts val="0"/>
              </a:spcBef>
              <a:spcAft>
                <a:spcPts val="0"/>
              </a:spcAft>
              <a:buClr>
                <a:srgbClr val="FFFFFF"/>
              </a:buClr>
              <a:buSzPts val="1200"/>
              <a:buNone/>
              <a:defRPr/>
            </a:lvl7pPr>
            <a:lvl8pPr lvl="7" rtl="0" algn="ctr">
              <a:lnSpc>
                <a:spcPct val="100000"/>
              </a:lnSpc>
              <a:spcBef>
                <a:spcPts val="0"/>
              </a:spcBef>
              <a:spcAft>
                <a:spcPts val="0"/>
              </a:spcAft>
              <a:buClr>
                <a:srgbClr val="FFFFFF"/>
              </a:buClr>
              <a:buSzPts val="1200"/>
              <a:buNone/>
              <a:defRPr/>
            </a:lvl8pPr>
            <a:lvl9pPr lvl="8" rtl="0" algn="ctr">
              <a:lnSpc>
                <a:spcPct val="100000"/>
              </a:lnSpc>
              <a:spcBef>
                <a:spcPts val="0"/>
              </a:spcBef>
              <a:spcAft>
                <a:spcPts val="0"/>
              </a:spcAft>
              <a:buClr>
                <a:srgbClr val="FFFFFF"/>
              </a:buClr>
              <a:buSzPts val="1200"/>
              <a:buNone/>
              <a:defRPr/>
            </a:lvl9pPr>
          </a:lstStyle>
          <a:p/>
        </p:txBody>
      </p:sp>
      <p:sp>
        <p:nvSpPr>
          <p:cNvPr id="181" name="Google Shape;181;p33"/>
          <p:cNvSpPr txBox="1"/>
          <p:nvPr>
            <p:ph idx="1" type="body"/>
          </p:nvPr>
        </p:nvSpPr>
        <p:spPr>
          <a:xfrm>
            <a:off x="669727" y="1366242"/>
            <a:ext cx="3750600" cy="3315000"/>
          </a:xfrm>
          <a:prstGeom prst="rect">
            <a:avLst/>
          </a:prstGeom>
          <a:noFill/>
          <a:ln>
            <a:noFill/>
          </a:ln>
        </p:spPr>
        <p:txBody>
          <a:bodyPr anchorCtr="0" anchor="ctr" bIns="32750" lIns="32750" spcFirstLastPara="1" rIns="32750" wrap="square" tIns="32750"/>
          <a:lstStyle>
            <a:lvl1pPr indent="-393700" lvl="0" marL="457200" rtl="0" algn="l">
              <a:lnSpc>
                <a:spcPct val="100000"/>
              </a:lnSpc>
              <a:spcBef>
                <a:spcPts val="2100"/>
              </a:spcBef>
              <a:spcAft>
                <a:spcPts val="0"/>
              </a:spcAft>
              <a:buClr>
                <a:srgbClr val="FFFFFF"/>
              </a:buClr>
              <a:buSzPts val="2600"/>
              <a:buFont typeface="Helvetica Neue"/>
              <a:buChar char="•"/>
              <a:defRPr sz="1800"/>
            </a:lvl1pPr>
            <a:lvl2pPr indent="-393700" lvl="1" marL="914400" rtl="0" algn="l">
              <a:lnSpc>
                <a:spcPct val="100000"/>
              </a:lnSpc>
              <a:spcBef>
                <a:spcPts val="2100"/>
              </a:spcBef>
              <a:spcAft>
                <a:spcPts val="0"/>
              </a:spcAft>
              <a:buClr>
                <a:srgbClr val="FFFFFF"/>
              </a:buClr>
              <a:buSzPts val="2600"/>
              <a:buFont typeface="Helvetica Neue"/>
              <a:buChar char="•"/>
              <a:defRPr sz="1800"/>
            </a:lvl2pPr>
            <a:lvl3pPr indent="-393700" lvl="2" marL="1371600" rtl="0" algn="l">
              <a:lnSpc>
                <a:spcPct val="100000"/>
              </a:lnSpc>
              <a:spcBef>
                <a:spcPts val="2100"/>
              </a:spcBef>
              <a:spcAft>
                <a:spcPts val="0"/>
              </a:spcAft>
              <a:buClr>
                <a:srgbClr val="FFFFFF"/>
              </a:buClr>
              <a:buSzPts val="2600"/>
              <a:buFont typeface="Helvetica Neue"/>
              <a:buChar char="•"/>
              <a:defRPr sz="1800"/>
            </a:lvl3pPr>
            <a:lvl4pPr indent="-393700" lvl="3" marL="1828800" rtl="0" algn="l">
              <a:lnSpc>
                <a:spcPct val="100000"/>
              </a:lnSpc>
              <a:spcBef>
                <a:spcPts val="2100"/>
              </a:spcBef>
              <a:spcAft>
                <a:spcPts val="0"/>
              </a:spcAft>
              <a:buClr>
                <a:srgbClr val="FFFFFF"/>
              </a:buClr>
              <a:buSzPts val="2600"/>
              <a:buFont typeface="Helvetica Neue"/>
              <a:buChar char="•"/>
              <a:defRPr sz="1800"/>
            </a:lvl4pPr>
            <a:lvl5pPr indent="-393700" lvl="4" marL="2286000" rtl="0" algn="l">
              <a:lnSpc>
                <a:spcPct val="100000"/>
              </a:lnSpc>
              <a:spcBef>
                <a:spcPts val="2100"/>
              </a:spcBef>
              <a:spcAft>
                <a:spcPts val="0"/>
              </a:spcAft>
              <a:buClr>
                <a:srgbClr val="FFFFFF"/>
              </a:buClr>
              <a:buSzPts val="2600"/>
              <a:buFont typeface="Helvetica Neue"/>
              <a:buChar char="•"/>
              <a:defRPr sz="1800"/>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82" name="Google Shape;182;p33"/>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83" name="Shape 183"/>
        <p:cNvGrpSpPr/>
        <p:nvPr/>
      </p:nvGrpSpPr>
      <p:grpSpPr>
        <a:xfrm>
          <a:off x="0" y="0"/>
          <a:ext cx="0" cy="0"/>
          <a:chOff x="0" y="0"/>
          <a:chExt cx="0" cy="0"/>
        </a:xfrm>
      </p:grpSpPr>
      <p:sp>
        <p:nvSpPr>
          <p:cNvPr id="184" name="Google Shape;184;p34"/>
          <p:cNvSpPr txBox="1"/>
          <p:nvPr>
            <p:ph idx="1" type="body"/>
          </p:nvPr>
        </p:nvSpPr>
        <p:spPr>
          <a:xfrm>
            <a:off x="669727" y="669727"/>
            <a:ext cx="7804500" cy="3804000"/>
          </a:xfrm>
          <a:prstGeom prst="rect">
            <a:avLst/>
          </a:prstGeom>
          <a:noFill/>
          <a:ln>
            <a:noFill/>
          </a:ln>
        </p:spPr>
        <p:txBody>
          <a:bodyPr anchorCtr="0" anchor="ctr" bIns="32750" lIns="32750" spcFirstLastPara="1" rIns="32750" wrap="square" tIns="32750"/>
          <a:lstStyle>
            <a:lvl1pPr indent="-336550" lvl="0" marL="457200" rtl="0" algn="l">
              <a:lnSpc>
                <a:spcPct val="100000"/>
              </a:lnSpc>
              <a:spcBef>
                <a:spcPts val="2700"/>
              </a:spcBef>
              <a:spcAft>
                <a:spcPts val="0"/>
              </a:spcAft>
              <a:buClr>
                <a:srgbClr val="FFFFFF"/>
              </a:buClr>
              <a:buSzPts val="1700"/>
              <a:buChar char="•"/>
              <a:defRPr/>
            </a:lvl1pPr>
            <a:lvl2pPr indent="-336550" lvl="1" marL="914400" rtl="0" algn="l">
              <a:lnSpc>
                <a:spcPct val="100000"/>
              </a:lnSpc>
              <a:spcBef>
                <a:spcPts val="2700"/>
              </a:spcBef>
              <a:spcAft>
                <a:spcPts val="0"/>
              </a:spcAft>
              <a:buClr>
                <a:srgbClr val="FFFFFF"/>
              </a:buClr>
              <a:buSzPts val="1700"/>
              <a:buChar char="•"/>
              <a:defRPr/>
            </a:lvl2pPr>
            <a:lvl3pPr indent="-336550" lvl="2" marL="1371600" rtl="0" algn="l">
              <a:lnSpc>
                <a:spcPct val="100000"/>
              </a:lnSpc>
              <a:spcBef>
                <a:spcPts val="2700"/>
              </a:spcBef>
              <a:spcAft>
                <a:spcPts val="0"/>
              </a:spcAft>
              <a:buClr>
                <a:srgbClr val="FFFFFF"/>
              </a:buClr>
              <a:buSzPts val="1700"/>
              <a:buChar char="•"/>
              <a:defRPr/>
            </a:lvl3pPr>
            <a:lvl4pPr indent="-336550" lvl="3" marL="1828800" rtl="0" algn="l">
              <a:lnSpc>
                <a:spcPct val="100000"/>
              </a:lnSpc>
              <a:spcBef>
                <a:spcPts val="2700"/>
              </a:spcBef>
              <a:spcAft>
                <a:spcPts val="0"/>
              </a:spcAft>
              <a:buClr>
                <a:srgbClr val="FFFFFF"/>
              </a:buClr>
              <a:buSzPts val="1700"/>
              <a:buChar char="•"/>
              <a:defRPr/>
            </a:lvl4pPr>
            <a:lvl5pPr indent="-336550" lvl="4" marL="2286000" rtl="0" algn="l">
              <a:lnSpc>
                <a:spcPct val="100000"/>
              </a:lnSpc>
              <a:spcBef>
                <a:spcPts val="2700"/>
              </a:spcBef>
              <a:spcAft>
                <a:spcPts val="0"/>
              </a:spcAft>
              <a:buClr>
                <a:srgbClr val="FFFFFF"/>
              </a:buClr>
              <a:buSzPts val="1700"/>
              <a:buChar char="•"/>
              <a:defRPr/>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85" name="Google Shape;185;p34"/>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86" name="Shape 186"/>
        <p:cNvGrpSpPr/>
        <p:nvPr/>
      </p:nvGrpSpPr>
      <p:grpSpPr>
        <a:xfrm>
          <a:off x="0" y="0"/>
          <a:ext cx="0" cy="0"/>
          <a:chOff x="0" y="0"/>
          <a:chExt cx="0" cy="0"/>
        </a:xfrm>
      </p:grpSpPr>
      <p:sp>
        <p:nvSpPr>
          <p:cNvPr id="187" name="Google Shape;187;p35"/>
          <p:cNvSpPr/>
          <p:nvPr>
            <p:ph idx="2" type="pic"/>
          </p:nvPr>
        </p:nvSpPr>
        <p:spPr>
          <a:xfrm>
            <a:off x="4732734" y="2618631"/>
            <a:ext cx="3750600" cy="20562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88" name="Google Shape;188;p35"/>
          <p:cNvSpPr/>
          <p:nvPr>
            <p:ph idx="3" type="pic"/>
          </p:nvPr>
        </p:nvSpPr>
        <p:spPr>
          <a:xfrm>
            <a:off x="4732734" y="334863"/>
            <a:ext cx="3750600" cy="20562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89" name="Google Shape;189;p35"/>
          <p:cNvSpPr/>
          <p:nvPr>
            <p:ph idx="4" type="pic"/>
          </p:nvPr>
        </p:nvSpPr>
        <p:spPr>
          <a:xfrm>
            <a:off x="669727" y="334863"/>
            <a:ext cx="3750600" cy="43398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90" name="Google Shape;190;p35"/>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91" name="Shape 191"/>
        <p:cNvGrpSpPr/>
        <p:nvPr/>
      </p:nvGrpSpPr>
      <p:grpSpPr>
        <a:xfrm>
          <a:off x="0" y="0"/>
          <a:ext cx="0" cy="0"/>
          <a:chOff x="0" y="0"/>
          <a:chExt cx="0" cy="0"/>
        </a:xfrm>
      </p:grpSpPr>
      <p:sp>
        <p:nvSpPr>
          <p:cNvPr id="192" name="Google Shape;192;p36"/>
          <p:cNvSpPr txBox="1"/>
          <p:nvPr>
            <p:ph idx="1" type="body"/>
          </p:nvPr>
        </p:nvSpPr>
        <p:spPr>
          <a:xfrm>
            <a:off x="892969" y="3355330"/>
            <a:ext cx="7358100" cy="243300"/>
          </a:xfrm>
          <a:prstGeom prst="rect">
            <a:avLst/>
          </a:prstGeom>
          <a:noFill/>
          <a:ln>
            <a:noFill/>
          </a:ln>
        </p:spPr>
        <p:txBody>
          <a:bodyPr anchorCtr="0" anchor="t" bIns="32750" lIns="32750" spcFirstLastPara="1" rIns="32750" wrap="square" tIns="32750"/>
          <a:lstStyle>
            <a:lvl1pPr indent="-228600" lvl="0" marL="457200" rtl="0" algn="ctr">
              <a:lnSpc>
                <a:spcPct val="100000"/>
              </a:lnSpc>
              <a:spcBef>
                <a:spcPts val="0"/>
              </a:spcBef>
              <a:spcAft>
                <a:spcPts val="0"/>
              </a:spcAft>
              <a:buClr>
                <a:srgbClr val="FFFFFF"/>
              </a:buClr>
              <a:buSzPts val="1500"/>
              <a:buFont typeface="Helvetica Neue"/>
              <a:buNone/>
              <a:defRPr i="1" sz="1500"/>
            </a:lvl1pPr>
            <a:lvl2pPr indent="-336550" lvl="1" marL="914400" rtl="0" algn="l">
              <a:lnSpc>
                <a:spcPct val="100000"/>
              </a:lnSpc>
              <a:spcBef>
                <a:spcPts val="2700"/>
              </a:spcBef>
              <a:spcAft>
                <a:spcPts val="0"/>
              </a:spcAft>
              <a:buSzPts val="1700"/>
              <a:buChar char="•"/>
              <a:defRPr/>
            </a:lvl2pPr>
            <a:lvl3pPr indent="-336550" lvl="2" marL="1371600" rtl="0" algn="l">
              <a:lnSpc>
                <a:spcPct val="100000"/>
              </a:lnSpc>
              <a:spcBef>
                <a:spcPts val="2700"/>
              </a:spcBef>
              <a:spcAft>
                <a:spcPts val="0"/>
              </a:spcAft>
              <a:buSzPts val="1700"/>
              <a:buChar char="•"/>
              <a:defRPr/>
            </a:lvl3pPr>
            <a:lvl4pPr indent="-336550" lvl="3" marL="1828800" rtl="0" algn="l">
              <a:lnSpc>
                <a:spcPct val="100000"/>
              </a:lnSpc>
              <a:spcBef>
                <a:spcPts val="2700"/>
              </a:spcBef>
              <a:spcAft>
                <a:spcPts val="0"/>
              </a:spcAft>
              <a:buSzPts val="1700"/>
              <a:buChar char="•"/>
              <a:defRPr/>
            </a:lvl4pPr>
            <a:lvl5pPr indent="-336550" lvl="4" marL="2286000" rtl="0" algn="l">
              <a:lnSpc>
                <a:spcPct val="100000"/>
              </a:lnSpc>
              <a:spcBef>
                <a:spcPts val="2700"/>
              </a:spcBef>
              <a:spcAft>
                <a:spcPts val="0"/>
              </a:spcAft>
              <a:buSzPts val="1700"/>
              <a:buChar char="•"/>
              <a:defRPr/>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93" name="Google Shape;193;p36"/>
          <p:cNvSpPr txBox="1"/>
          <p:nvPr>
            <p:ph idx="2" type="body"/>
          </p:nvPr>
        </p:nvSpPr>
        <p:spPr>
          <a:xfrm>
            <a:off x="892969" y="2272113"/>
            <a:ext cx="7358100" cy="321600"/>
          </a:xfrm>
          <a:prstGeom prst="rect">
            <a:avLst/>
          </a:prstGeom>
          <a:noFill/>
          <a:ln>
            <a:noFill/>
          </a:ln>
        </p:spPr>
        <p:txBody>
          <a:bodyPr anchorCtr="0" anchor="ctr" bIns="32750" lIns="32750" spcFirstLastPara="1" rIns="32750" wrap="square" tIns="32750"/>
          <a:lstStyle>
            <a:lvl1pPr indent="-228600" lvl="0" marL="457200" rtl="0" algn="ctr">
              <a:lnSpc>
                <a:spcPct val="100000"/>
              </a:lnSpc>
              <a:spcBef>
                <a:spcPts val="0"/>
              </a:spcBef>
              <a:spcAft>
                <a:spcPts val="0"/>
              </a:spcAft>
              <a:buClr>
                <a:srgbClr val="FFFFFF"/>
              </a:buClr>
              <a:buSzPts val="2200"/>
              <a:buFont typeface="Helvetica Neue"/>
              <a:buNone/>
              <a:defRPr sz="2200">
                <a:latin typeface="Helvetica Neue"/>
                <a:ea typeface="Helvetica Neue"/>
                <a:cs typeface="Helvetica Neue"/>
                <a:sym typeface="Helvetica Neue"/>
              </a:defRPr>
            </a:lvl1pPr>
            <a:lvl2pPr indent="-336550" lvl="1" marL="914400" rtl="0" algn="l">
              <a:lnSpc>
                <a:spcPct val="100000"/>
              </a:lnSpc>
              <a:spcBef>
                <a:spcPts val="2700"/>
              </a:spcBef>
              <a:spcAft>
                <a:spcPts val="0"/>
              </a:spcAft>
              <a:buSzPts val="1700"/>
              <a:buChar char="•"/>
              <a:defRPr/>
            </a:lvl2pPr>
            <a:lvl3pPr indent="-336550" lvl="2" marL="1371600" rtl="0" algn="l">
              <a:lnSpc>
                <a:spcPct val="100000"/>
              </a:lnSpc>
              <a:spcBef>
                <a:spcPts val="2700"/>
              </a:spcBef>
              <a:spcAft>
                <a:spcPts val="0"/>
              </a:spcAft>
              <a:buSzPts val="1700"/>
              <a:buChar char="•"/>
              <a:defRPr/>
            </a:lvl3pPr>
            <a:lvl4pPr indent="-336550" lvl="3" marL="1828800" rtl="0" algn="l">
              <a:lnSpc>
                <a:spcPct val="100000"/>
              </a:lnSpc>
              <a:spcBef>
                <a:spcPts val="2700"/>
              </a:spcBef>
              <a:spcAft>
                <a:spcPts val="0"/>
              </a:spcAft>
              <a:buSzPts val="1700"/>
              <a:buChar char="•"/>
              <a:defRPr/>
            </a:lvl4pPr>
            <a:lvl5pPr indent="-336550" lvl="4" marL="2286000" rtl="0" algn="l">
              <a:lnSpc>
                <a:spcPct val="100000"/>
              </a:lnSpc>
              <a:spcBef>
                <a:spcPts val="2700"/>
              </a:spcBef>
              <a:spcAft>
                <a:spcPts val="0"/>
              </a:spcAft>
              <a:buSzPts val="1700"/>
              <a:buChar char="•"/>
              <a:defRPr/>
            </a:lvl5pPr>
            <a:lvl6pPr indent="-336550" lvl="5" marL="2743200" rtl="0" algn="l">
              <a:lnSpc>
                <a:spcPct val="100000"/>
              </a:lnSpc>
              <a:spcBef>
                <a:spcPts val="2700"/>
              </a:spcBef>
              <a:spcAft>
                <a:spcPts val="0"/>
              </a:spcAft>
              <a:buSzPts val="1700"/>
              <a:buChar char="•"/>
              <a:defRPr/>
            </a:lvl6pPr>
            <a:lvl7pPr indent="-336550" lvl="6" marL="3200400" rtl="0" algn="l">
              <a:lnSpc>
                <a:spcPct val="100000"/>
              </a:lnSpc>
              <a:spcBef>
                <a:spcPts val="2700"/>
              </a:spcBef>
              <a:spcAft>
                <a:spcPts val="0"/>
              </a:spcAft>
              <a:buSzPts val="1700"/>
              <a:buChar char="•"/>
              <a:defRPr/>
            </a:lvl7pPr>
            <a:lvl8pPr indent="-336550" lvl="7" marL="3657600" rtl="0" algn="l">
              <a:lnSpc>
                <a:spcPct val="100000"/>
              </a:lnSpc>
              <a:spcBef>
                <a:spcPts val="2700"/>
              </a:spcBef>
              <a:spcAft>
                <a:spcPts val="0"/>
              </a:spcAft>
              <a:buSzPts val="1700"/>
              <a:buChar char="•"/>
              <a:defRPr/>
            </a:lvl8pPr>
            <a:lvl9pPr indent="-336550" lvl="8" marL="4114800" rtl="0" algn="l">
              <a:lnSpc>
                <a:spcPct val="100000"/>
              </a:lnSpc>
              <a:spcBef>
                <a:spcPts val="2700"/>
              </a:spcBef>
              <a:spcAft>
                <a:spcPts val="0"/>
              </a:spcAft>
              <a:buSzPts val="1700"/>
              <a:buChar char="•"/>
              <a:defRPr/>
            </a:lvl9pPr>
          </a:lstStyle>
          <a:p/>
        </p:txBody>
      </p:sp>
      <p:sp>
        <p:nvSpPr>
          <p:cNvPr id="194" name="Google Shape;194;p36"/>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95" name="Shape 195"/>
        <p:cNvGrpSpPr/>
        <p:nvPr/>
      </p:nvGrpSpPr>
      <p:grpSpPr>
        <a:xfrm>
          <a:off x="0" y="0"/>
          <a:ext cx="0" cy="0"/>
          <a:chOff x="0" y="0"/>
          <a:chExt cx="0" cy="0"/>
        </a:xfrm>
      </p:grpSpPr>
      <p:sp>
        <p:nvSpPr>
          <p:cNvPr id="196" name="Google Shape;196;p37"/>
          <p:cNvSpPr/>
          <p:nvPr>
            <p:ph idx="2" type="pic"/>
          </p:nvPr>
        </p:nvSpPr>
        <p:spPr>
          <a:xfrm>
            <a:off x="0" y="0"/>
            <a:ext cx="9144000" cy="5143500"/>
          </a:xfrm>
          <a:prstGeom prst="rect">
            <a:avLst/>
          </a:prstGeom>
          <a:noFill/>
          <a:ln>
            <a:noFill/>
          </a:ln>
        </p:spPr>
        <p:txBody>
          <a:bodyPr anchorCtr="0" anchor="t" bIns="29450" lIns="58925" spcFirstLastPara="1" rIns="58925" wrap="square" tIns="29450"/>
          <a:lstStyle>
            <a:lvl1pPr lvl="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97" name="Google Shape;197;p37"/>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8" name="Shape 198"/>
        <p:cNvGrpSpPr/>
        <p:nvPr/>
      </p:nvGrpSpPr>
      <p:grpSpPr>
        <a:xfrm>
          <a:off x="0" y="0"/>
          <a:ext cx="0" cy="0"/>
          <a:chOff x="0" y="0"/>
          <a:chExt cx="0" cy="0"/>
        </a:xfrm>
      </p:grpSpPr>
      <p:sp>
        <p:nvSpPr>
          <p:cNvPr id="199" name="Google Shape;199;p3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1000"/>
              <a:buFont typeface="Helvetica Neue Light"/>
              <a:buNone/>
              <a:defRPr b="0" sz="10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lstStyle>
            <a:lvl1pPr lvl="0"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5200"/>
              <a:buFont typeface="Helvetica Neue"/>
              <a:buNone/>
              <a:defRPr b="0" i="0" sz="5200" u="none" cap="none" strike="noStrike">
                <a:solidFill>
                  <a:srgbClr val="FFFFFF"/>
                </a:solidFill>
                <a:latin typeface="Helvetica Neue"/>
                <a:ea typeface="Helvetica Neue"/>
                <a:cs typeface="Helvetica Neue"/>
                <a:sym typeface="Helvetica Neue"/>
              </a:defRPr>
            </a:lvl9pPr>
          </a:lstStyle>
          <a:p/>
        </p:txBody>
      </p:sp>
      <p:sp>
        <p:nvSpPr>
          <p:cNvPr id="148" name="Google Shape;148;p25"/>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lstStyle>
            <a:lvl1pPr indent="-419100" lvl="0" marL="4572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FFFFFF"/>
              </a:buClr>
              <a:buSzPts val="30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49" name="Google Shape;149;p25"/>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25.png"/><Relationship Id="rId5" Type="http://schemas.openxmlformats.org/officeDocument/2006/relationships/image" Target="../media/image20.jpg"/><Relationship Id="rId6"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9.gif"/><Relationship Id="rId4" Type="http://schemas.openxmlformats.org/officeDocument/2006/relationships/hyperlink" Target="http://drive.google.com/file/d/1XwGL6cmL6--LRDyWyl2wm6Wa_usqosDH/view" TargetMode="External"/><Relationship Id="rId5"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26.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hyperlink" Target="http://drive.google.com/file/d/1XwGL6cmL6--LRDyWyl2wm6Wa_usqosDH/view"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7.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9"/>
          <p:cNvSpPr txBox="1"/>
          <p:nvPr>
            <p:ph idx="1" type="subTitle"/>
          </p:nvPr>
        </p:nvSpPr>
        <p:spPr>
          <a:xfrm>
            <a:off x="729627" y="32491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Jeremy K. Thaller</a:t>
            </a:r>
            <a:endParaRPr/>
          </a:p>
          <a:p>
            <a:pPr indent="0" lvl="0" marL="0" rtl="0" algn="l">
              <a:spcBef>
                <a:spcPts val="0"/>
              </a:spcBef>
              <a:spcAft>
                <a:spcPts val="0"/>
              </a:spcAft>
              <a:buNone/>
            </a:pPr>
            <a:r>
              <a:rPr lang="en"/>
              <a:t>Prof. Katharine E. Jensen</a:t>
            </a:r>
            <a:endParaRPr/>
          </a:p>
        </p:txBody>
      </p:sp>
      <p:pic>
        <p:nvPicPr>
          <p:cNvPr id="205" name="Google Shape;205;p39"/>
          <p:cNvPicPr preferRelativeResize="0"/>
          <p:nvPr/>
        </p:nvPicPr>
        <p:blipFill>
          <a:blip r:embed="rId3">
            <a:alphaModFix/>
          </a:blip>
          <a:stretch>
            <a:fillRect/>
          </a:stretch>
        </p:blipFill>
        <p:spPr>
          <a:xfrm>
            <a:off x="6533344" y="2647950"/>
            <a:ext cx="2271225" cy="2247824"/>
          </a:xfrm>
          <a:prstGeom prst="rect">
            <a:avLst/>
          </a:prstGeom>
          <a:noFill/>
          <a:ln>
            <a:noFill/>
          </a:ln>
        </p:spPr>
      </p:pic>
      <p:sp>
        <p:nvSpPr>
          <p:cNvPr id="206" name="Google Shape;206;p39"/>
          <p:cNvSpPr txBox="1"/>
          <p:nvPr>
            <p:ph type="ctrTitle"/>
          </p:nvPr>
        </p:nvSpPr>
        <p:spPr>
          <a:xfrm>
            <a:off x="729450" y="12462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Strain-dependent Surface Stress via Adhesion</a:t>
            </a:r>
            <a:endParaRPr/>
          </a:p>
          <a:p>
            <a:pPr indent="0" lvl="0" marL="0" rtl="0" algn="l">
              <a:spcBef>
                <a:spcPts val="0"/>
              </a:spcBef>
              <a:spcAft>
                <a:spcPts val="0"/>
              </a:spcAft>
              <a:buNone/>
            </a:pPr>
            <a:r>
              <a:t/>
            </a:r>
            <a:endParaRPr/>
          </a:p>
        </p:txBody>
      </p:sp>
      <p:sp>
        <p:nvSpPr>
          <p:cNvPr id="207" name="Google Shape;207;p39"/>
          <p:cNvSpPr txBox="1"/>
          <p:nvPr/>
        </p:nvSpPr>
        <p:spPr>
          <a:xfrm>
            <a:off x="1238025" y="2643625"/>
            <a:ext cx="5560200" cy="6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solidFill>
                  <a:schemeClr val="dk2"/>
                </a:solidFill>
                <a:latin typeface="Raleway"/>
                <a:ea typeface="Raleway"/>
                <a:cs typeface="Raleway"/>
                <a:sym typeface="Raleway"/>
              </a:rPr>
              <a:t>The art of sprinkling and stretching</a:t>
            </a:r>
            <a:endParaRPr sz="24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1664475" y="4244925"/>
            <a:ext cx="570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 Stretch Overlay</a:t>
            </a:r>
            <a:endParaRPr/>
          </a:p>
        </p:txBody>
      </p:sp>
      <p:sp>
        <p:nvSpPr>
          <p:cNvPr id="373" name="Google Shape;373;p48"/>
          <p:cNvSpPr txBox="1"/>
          <p:nvPr/>
        </p:nvSpPr>
        <p:spPr>
          <a:xfrm>
            <a:off x="6900" y="-75950"/>
            <a:ext cx="9292800" cy="65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4" name="Google Shape;374;p48"/>
          <p:cNvPicPr preferRelativeResize="0"/>
          <p:nvPr/>
        </p:nvPicPr>
        <p:blipFill>
          <a:blip r:embed="rId3">
            <a:alphaModFix/>
          </a:blip>
          <a:stretch>
            <a:fillRect/>
          </a:stretch>
        </p:blipFill>
        <p:spPr>
          <a:xfrm>
            <a:off x="2676361" y="0"/>
            <a:ext cx="3953876" cy="3953874"/>
          </a:xfrm>
          <a:prstGeom prst="rect">
            <a:avLst/>
          </a:prstGeom>
          <a:noFill/>
          <a:ln>
            <a:noFill/>
          </a:ln>
        </p:spPr>
      </p:pic>
      <p:pic>
        <p:nvPicPr>
          <p:cNvPr id="375" name="Google Shape;375;p48"/>
          <p:cNvPicPr preferRelativeResize="0"/>
          <p:nvPr/>
        </p:nvPicPr>
        <p:blipFill>
          <a:blip r:embed="rId4">
            <a:alphaModFix amt="15000"/>
          </a:blip>
          <a:stretch>
            <a:fillRect/>
          </a:stretch>
        </p:blipFill>
        <p:spPr>
          <a:xfrm>
            <a:off x="2481450" y="91875"/>
            <a:ext cx="3953876" cy="3953874"/>
          </a:xfrm>
          <a:prstGeom prst="rect">
            <a:avLst/>
          </a:prstGeom>
          <a:noFill/>
          <a:ln>
            <a:noFill/>
          </a:ln>
        </p:spPr>
      </p:pic>
      <p:sp>
        <p:nvSpPr>
          <p:cNvPr id="376" name="Google Shape;376;p48"/>
          <p:cNvSpPr txBox="1"/>
          <p:nvPr/>
        </p:nvSpPr>
        <p:spPr>
          <a:xfrm>
            <a:off x="531225" y="1480325"/>
            <a:ext cx="1367100" cy="77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Dark spheres are after stretch</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49"/>
          <p:cNvPicPr preferRelativeResize="0"/>
          <p:nvPr/>
        </p:nvPicPr>
        <p:blipFill>
          <a:blip r:embed="rId3">
            <a:alphaModFix/>
          </a:blip>
          <a:stretch>
            <a:fillRect/>
          </a:stretch>
        </p:blipFill>
        <p:spPr>
          <a:xfrm>
            <a:off x="1567250" y="487300"/>
            <a:ext cx="6252628" cy="4656199"/>
          </a:xfrm>
          <a:prstGeom prst="rect">
            <a:avLst/>
          </a:prstGeom>
          <a:noFill/>
          <a:ln>
            <a:noFill/>
          </a:ln>
        </p:spPr>
      </p:pic>
      <p:sp>
        <p:nvSpPr>
          <p:cNvPr id="382" name="Google Shape;382;p49"/>
          <p:cNvSpPr/>
          <p:nvPr/>
        </p:nvSpPr>
        <p:spPr>
          <a:xfrm>
            <a:off x="5336817" y="1477463"/>
            <a:ext cx="110400" cy="110400"/>
          </a:xfrm>
          <a:prstGeom prst="ellipse">
            <a:avLst/>
          </a:prstGeom>
          <a:solidFill>
            <a:srgbClr val="E66D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5336817" y="1262671"/>
            <a:ext cx="110400" cy="110400"/>
          </a:xfrm>
          <a:prstGeom prst="ellipse">
            <a:avLst/>
          </a:prstGeom>
          <a:solidFill>
            <a:srgbClr val="376F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2879100" y="4473867"/>
            <a:ext cx="3385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Candles”</a:t>
            </a:r>
            <a:endParaRPr/>
          </a:p>
        </p:txBody>
      </p:sp>
      <p:pic>
        <p:nvPicPr>
          <p:cNvPr id="389" name="Google Shape;389;p50"/>
          <p:cNvPicPr preferRelativeResize="0"/>
          <p:nvPr/>
        </p:nvPicPr>
        <p:blipFill>
          <a:blip r:embed="rId3">
            <a:alphaModFix/>
          </a:blip>
          <a:stretch>
            <a:fillRect/>
          </a:stretch>
        </p:blipFill>
        <p:spPr>
          <a:xfrm>
            <a:off x="842788" y="504633"/>
            <a:ext cx="7224503" cy="3992549"/>
          </a:xfrm>
          <a:prstGeom prst="rect">
            <a:avLst/>
          </a:prstGeom>
          <a:noFill/>
          <a:ln>
            <a:noFill/>
          </a:ln>
        </p:spPr>
      </p:pic>
      <p:sp>
        <p:nvSpPr>
          <p:cNvPr id="390" name="Google Shape;390;p50"/>
          <p:cNvSpPr/>
          <p:nvPr/>
        </p:nvSpPr>
        <p:spPr>
          <a:xfrm>
            <a:off x="5074450" y="2395700"/>
            <a:ext cx="428100" cy="59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51"/>
          <p:cNvPicPr preferRelativeResize="0"/>
          <p:nvPr/>
        </p:nvPicPr>
        <p:blipFill>
          <a:blip r:embed="rId3">
            <a:alphaModFix/>
          </a:blip>
          <a:stretch>
            <a:fillRect/>
          </a:stretch>
        </p:blipFill>
        <p:spPr>
          <a:xfrm>
            <a:off x="1548800" y="999900"/>
            <a:ext cx="6386143" cy="370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2"/>
          <p:cNvSpPr txBox="1"/>
          <p:nvPr>
            <p:ph idx="1" type="body"/>
          </p:nvPr>
        </p:nvSpPr>
        <p:spPr>
          <a:xfrm>
            <a:off x="665700" y="18166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 far...</a:t>
            </a:r>
            <a:endParaRPr b="1"/>
          </a:p>
          <a:p>
            <a:pPr indent="-311150" lvl="0" marL="457200" rtl="0" algn="l">
              <a:spcBef>
                <a:spcPts val="1600"/>
              </a:spcBef>
              <a:spcAft>
                <a:spcPts val="0"/>
              </a:spcAft>
              <a:buSzPts val="1300"/>
              <a:buChar char="-"/>
            </a:pPr>
            <a:r>
              <a:rPr lang="en"/>
              <a:t>Promising results for measuring </a:t>
            </a:r>
            <a:r>
              <a:rPr b="1" lang="en"/>
              <a:t>W </a:t>
            </a:r>
            <a:r>
              <a:rPr lang="en"/>
              <a:t>and </a:t>
            </a:r>
            <a:r>
              <a:rPr b="1" lang="en"/>
              <a:t>ϒ</a:t>
            </a:r>
            <a:r>
              <a:rPr lang="en"/>
              <a:t> for unstretched Materials </a:t>
            </a:r>
            <a:endParaRPr/>
          </a:p>
          <a:p>
            <a:pPr indent="-311150" lvl="0" marL="457200" rtl="0" algn="l">
              <a:spcBef>
                <a:spcPts val="0"/>
              </a:spcBef>
              <a:spcAft>
                <a:spcPts val="0"/>
              </a:spcAft>
              <a:buSzPts val="1300"/>
              <a:buChar char="-"/>
            </a:pPr>
            <a:r>
              <a:rPr lang="en"/>
              <a:t>Still trouble shooting the noise in stretched data.</a:t>
            </a:r>
            <a:endParaRPr/>
          </a:p>
          <a:p>
            <a:pPr indent="0" lvl="0" marL="0" rtl="0" algn="l">
              <a:spcBef>
                <a:spcPts val="1600"/>
              </a:spcBef>
              <a:spcAft>
                <a:spcPts val="0"/>
              </a:spcAft>
              <a:buNone/>
            </a:pPr>
            <a:r>
              <a:rPr b="1" lang="en"/>
              <a:t>And then...</a:t>
            </a:r>
            <a:endParaRPr b="1"/>
          </a:p>
          <a:p>
            <a:pPr indent="-311150" lvl="0" marL="457200" rtl="0" algn="l">
              <a:spcBef>
                <a:spcPts val="1600"/>
              </a:spcBef>
              <a:spcAft>
                <a:spcPts val="0"/>
              </a:spcAft>
              <a:buSzPts val="1300"/>
              <a:buChar char="-"/>
            </a:pPr>
            <a:r>
              <a:rPr lang="en"/>
              <a:t>Measure </a:t>
            </a:r>
            <a:r>
              <a:rPr b="1" lang="en"/>
              <a:t>ϒ</a:t>
            </a:r>
            <a:r>
              <a:rPr lang="en"/>
              <a:t>(</a:t>
            </a:r>
            <a:r>
              <a:rPr lang="en"/>
              <a:t>ε)</a:t>
            </a:r>
            <a:r>
              <a:rPr b="1" lang="en"/>
              <a:t> </a:t>
            </a:r>
            <a:r>
              <a:rPr lang="en"/>
              <a:t>and </a:t>
            </a:r>
            <a:r>
              <a:rPr b="1" lang="en"/>
              <a:t>W</a:t>
            </a:r>
            <a:r>
              <a:rPr lang="en"/>
              <a:t>(ε)</a:t>
            </a:r>
            <a:r>
              <a:rPr b="1" lang="en"/>
              <a:t> </a:t>
            </a:r>
            <a:r>
              <a:rPr lang="en"/>
              <a:t>in a variety of soft solids. </a:t>
            </a:r>
            <a:r>
              <a:rPr lang="en" sz="1100">
                <a:solidFill>
                  <a:srgbClr val="000000"/>
                </a:solidFill>
                <a:latin typeface="Arial"/>
                <a:ea typeface="Arial"/>
                <a:cs typeface="Arial"/>
                <a:sym typeface="Arial"/>
              </a:rPr>
              <a:t> </a:t>
            </a:r>
            <a:endParaRPr/>
          </a:p>
          <a:p>
            <a:pPr indent="0" lvl="0" marL="0" rtl="0" algn="l">
              <a:spcBef>
                <a:spcPts val="1600"/>
              </a:spcBef>
              <a:spcAft>
                <a:spcPts val="1600"/>
              </a:spcAft>
              <a:buClr>
                <a:srgbClr val="000000"/>
              </a:buClr>
              <a:buSzPts val="1100"/>
              <a:buFont typeface="Arial"/>
              <a:buNone/>
            </a:pPr>
            <a:r>
              <a:t/>
            </a:r>
            <a:endParaRPr/>
          </a:p>
        </p:txBody>
      </p:sp>
      <p:sp>
        <p:nvSpPr>
          <p:cNvPr id="401" name="Google Shape;401;p52"/>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Outlook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53"/>
          <p:cNvPicPr preferRelativeResize="0"/>
          <p:nvPr/>
        </p:nvPicPr>
        <p:blipFill>
          <a:blip r:embed="rId3">
            <a:alphaModFix/>
          </a:blip>
          <a:stretch>
            <a:fillRect/>
          </a:stretch>
        </p:blipFill>
        <p:spPr>
          <a:xfrm>
            <a:off x="-1890450" y="-90075"/>
            <a:ext cx="5323651" cy="5323651"/>
          </a:xfrm>
          <a:prstGeom prst="rect">
            <a:avLst/>
          </a:prstGeom>
          <a:noFill/>
          <a:ln>
            <a:noFill/>
          </a:ln>
        </p:spPr>
      </p:pic>
      <p:pic>
        <p:nvPicPr>
          <p:cNvPr id="407" name="Google Shape;407;p53"/>
          <p:cNvPicPr preferRelativeResize="0"/>
          <p:nvPr/>
        </p:nvPicPr>
        <p:blipFill>
          <a:blip r:embed="rId3">
            <a:alphaModFix/>
          </a:blip>
          <a:stretch>
            <a:fillRect/>
          </a:stretch>
        </p:blipFill>
        <p:spPr>
          <a:xfrm>
            <a:off x="5555325" y="-90075"/>
            <a:ext cx="5405949" cy="5405949"/>
          </a:xfrm>
          <a:prstGeom prst="rect">
            <a:avLst/>
          </a:prstGeom>
          <a:noFill/>
          <a:ln>
            <a:noFill/>
          </a:ln>
        </p:spPr>
      </p:pic>
      <p:pic>
        <p:nvPicPr>
          <p:cNvPr id="408" name="Google Shape;408;p53"/>
          <p:cNvPicPr preferRelativeResize="0"/>
          <p:nvPr/>
        </p:nvPicPr>
        <p:blipFill>
          <a:blip r:embed="rId4">
            <a:alphaModFix/>
          </a:blip>
          <a:stretch>
            <a:fillRect/>
          </a:stretch>
        </p:blipFill>
        <p:spPr>
          <a:xfrm>
            <a:off x="1801275" y="-90075"/>
            <a:ext cx="5405951" cy="5405951"/>
          </a:xfrm>
          <a:prstGeom prst="rect">
            <a:avLst/>
          </a:prstGeom>
          <a:noFill/>
          <a:ln>
            <a:noFill/>
          </a:ln>
        </p:spPr>
      </p:pic>
      <p:sp>
        <p:nvSpPr>
          <p:cNvPr id="409" name="Google Shape;409;p53"/>
          <p:cNvSpPr txBox="1"/>
          <p:nvPr>
            <p:ph idx="1" type="body"/>
          </p:nvPr>
        </p:nvSpPr>
        <p:spPr>
          <a:xfrm>
            <a:off x="3676052" y="749067"/>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rPr b="1" lang="en">
                <a:latin typeface="Helvetica Neue"/>
                <a:ea typeface="Helvetica Neue"/>
                <a:cs typeface="Helvetica Neue"/>
                <a:sym typeface="Helvetica Neue"/>
              </a:rPr>
              <a:t>Questions?</a:t>
            </a:r>
            <a:endParaRPr b="1">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727650" y="148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a:t>
            </a:r>
            <a:endParaRPr/>
          </a:p>
          <a:p>
            <a:pPr indent="0" lvl="0" marL="0" rtl="0" algn="l">
              <a:spcBef>
                <a:spcPts val="0"/>
              </a:spcBef>
              <a:spcAft>
                <a:spcPts val="0"/>
              </a:spcAft>
              <a:buNone/>
            </a:pPr>
            <a:r>
              <a:rPr lang="en"/>
              <a:t>Choose gel</a:t>
            </a:r>
            <a:endParaRPr/>
          </a:p>
        </p:txBody>
      </p:sp>
      <p:sp>
        <p:nvSpPr>
          <p:cNvPr id="415" name="Google Shape;415;p54"/>
          <p:cNvSpPr txBox="1"/>
          <p:nvPr>
            <p:ph type="title"/>
          </p:nvPr>
        </p:nvSpPr>
        <p:spPr>
          <a:xfrm>
            <a:off x="3545250" y="783450"/>
            <a:ext cx="2057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The Plan</a:t>
            </a:r>
            <a:endParaRPr sz="3000" u="sng"/>
          </a:p>
        </p:txBody>
      </p:sp>
      <p:pic>
        <p:nvPicPr>
          <p:cNvPr id="416" name="Google Shape;416;p54"/>
          <p:cNvPicPr preferRelativeResize="0"/>
          <p:nvPr/>
        </p:nvPicPr>
        <p:blipFill>
          <a:blip r:embed="rId3">
            <a:alphaModFix/>
          </a:blip>
          <a:stretch>
            <a:fillRect/>
          </a:stretch>
        </p:blipFill>
        <p:spPr>
          <a:xfrm>
            <a:off x="2930582" y="1485000"/>
            <a:ext cx="5439825" cy="335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727650" y="148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Sprinkle</a:t>
            </a:r>
            <a:endParaRPr/>
          </a:p>
        </p:txBody>
      </p:sp>
      <p:sp>
        <p:nvSpPr>
          <p:cNvPr id="422" name="Google Shape;422;p55"/>
          <p:cNvSpPr txBox="1"/>
          <p:nvPr>
            <p:ph idx="1" type="body"/>
          </p:nvPr>
        </p:nvSpPr>
        <p:spPr>
          <a:xfrm>
            <a:off x="729450" y="2020200"/>
            <a:ext cx="2933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spheres need to be small enough so that we are in the elastocapillary physics regime</a:t>
            </a:r>
            <a:endParaRPr sz="1400"/>
          </a:p>
        </p:txBody>
      </p:sp>
      <p:sp>
        <p:nvSpPr>
          <p:cNvPr id="423" name="Google Shape;423;p55"/>
          <p:cNvSpPr txBox="1"/>
          <p:nvPr>
            <p:ph type="title"/>
          </p:nvPr>
        </p:nvSpPr>
        <p:spPr>
          <a:xfrm>
            <a:off x="3545250" y="783450"/>
            <a:ext cx="2057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The Plan</a:t>
            </a:r>
            <a:endParaRPr sz="3000" u="sng"/>
          </a:p>
        </p:txBody>
      </p:sp>
      <p:pic>
        <p:nvPicPr>
          <p:cNvPr id="424" name="Google Shape;424;p55"/>
          <p:cNvPicPr preferRelativeResize="0"/>
          <p:nvPr/>
        </p:nvPicPr>
        <p:blipFill>
          <a:blip r:embed="rId3">
            <a:alphaModFix/>
          </a:blip>
          <a:stretch>
            <a:fillRect/>
          </a:stretch>
        </p:blipFill>
        <p:spPr>
          <a:xfrm>
            <a:off x="3662829" y="1566638"/>
            <a:ext cx="4753525" cy="3168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727650" y="148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Stretch it </a:t>
            </a:r>
            <a:endParaRPr/>
          </a:p>
        </p:txBody>
      </p:sp>
      <p:sp>
        <p:nvSpPr>
          <p:cNvPr id="430" name="Google Shape;430;p56"/>
          <p:cNvSpPr txBox="1"/>
          <p:nvPr>
            <p:ph idx="1" type="body"/>
          </p:nvPr>
        </p:nvSpPr>
        <p:spPr>
          <a:xfrm>
            <a:off x="729450" y="2020200"/>
            <a:ext cx="43455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better stretcher picture</a:t>
            </a:r>
            <a:endParaRPr/>
          </a:p>
          <a:p>
            <a:pPr indent="0" lvl="0" marL="0" rtl="0" algn="l">
              <a:spcBef>
                <a:spcPts val="1600"/>
              </a:spcBef>
              <a:spcAft>
                <a:spcPts val="1600"/>
              </a:spcAft>
              <a:buNone/>
            </a:pPr>
            <a:r>
              <a:rPr lang="en"/>
              <a:t>The elasticity and surface stress pull back.</a:t>
            </a:r>
            <a:endParaRPr/>
          </a:p>
        </p:txBody>
      </p:sp>
      <p:sp>
        <p:nvSpPr>
          <p:cNvPr id="431" name="Google Shape;431;p56"/>
          <p:cNvSpPr txBox="1"/>
          <p:nvPr>
            <p:ph type="title"/>
          </p:nvPr>
        </p:nvSpPr>
        <p:spPr>
          <a:xfrm>
            <a:off x="3545250" y="783450"/>
            <a:ext cx="2057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The Plan</a:t>
            </a:r>
            <a:endParaRPr sz="3000" u="sng"/>
          </a:p>
        </p:txBody>
      </p:sp>
      <p:pic>
        <p:nvPicPr>
          <p:cNvPr id="432" name="Google Shape;432;p56"/>
          <p:cNvPicPr preferRelativeResize="0"/>
          <p:nvPr/>
        </p:nvPicPr>
        <p:blipFill>
          <a:blip r:embed="rId3">
            <a:alphaModFix/>
          </a:blip>
          <a:stretch>
            <a:fillRect/>
          </a:stretch>
        </p:blipFill>
        <p:spPr>
          <a:xfrm>
            <a:off x="5416550" y="917777"/>
            <a:ext cx="2771851" cy="36958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6" name="Shape 436"/>
        <p:cNvGrpSpPr/>
        <p:nvPr/>
      </p:nvGrpSpPr>
      <p:grpSpPr>
        <a:xfrm>
          <a:off x="0" y="0"/>
          <a:ext cx="0" cy="0"/>
          <a:chOff x="0" y="0"/>
          <a:chExt cx="0" cy="0"/>
        </a:xfrm>
      </p:grpSpPr>
      <p:sp>
        <p:nvSpPr>
          <p:cNvPr id="437" name="Google Shape;437;p57"/>
          <p:cNvSpPr txBox="1"/>
          <p:nvPr>
            <p:ph type="title"/>
          </p:nvPr>
        </p:nvSpPr>
        <p:spPr>
          <a:xfrm>
            <a:off x="727650" y="148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Stretch it </a:t>
            </a:r>
            <a:endParaRPr/>
          </a:p>
        </p:txBody>
      </p:sp>
      <p:sp>
        <p:nvSpPr>
          <p:cNvPr id="438" name="Google Shape;438;p57"/>
          <p:cNvSpPr txBox="1"/>
          <p:nvPr>
            <p:ph idx="1" type="body"/>
          </p:nvPr>
        </p:nvSpPr>
        <p:spPr>
          <a:xfrm>
            <a:off x="729450" y="2020200"/>
            <a:ext cx="43455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better stretcher picture</a:t>
            </a:r>
            <a:endParaRPr/>
          </a:p>
          <a:p>
            <a:pPr indent="0" lvl="0" marL="0" rtl="0" algn="l">
              <a:spcBef>
                <a:spcPts val="1600"/>
              </a:spcBef>
              <a:spcAft>
                <a:spcPts val="1600"/>
              </a:spcAft>
              <a:buNone/>
            </a:pPr>
            <a:r>
              <a:rPr lang="en"/>
              <a:t>The elasticity and surface stress pull back.</a:t>
            </a:r>
            <a:endParaRPr/>
          </a:p>
        </p:txBody>
      </p:sp>
      <p:sp>
        <p:nvSpPr>
          <p:cNvPr id="439" name="Google Shape;439;p57"/>
          <p:cNvSpPr txBox="1"/>
          <p:nvPr>
            <p:ph type="title"/>
          </p:nvPr>
        </p:nvSpPr>
        <p:spPr>
          <a:xfrm>
            <a:off x="3545250" y="783450"/>
            <a:ext cx="2057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The Plan</a:t>
            </a:r>
            <a:endParaRPr sz="3000" u="sng"/>
          </a:p>
        </p:txBody>
      </p:sp>
      <p:pic>
        <p:nvPicPr>
          <p:cNvPr id="440" name="Google Shape;440;p57"/>
          <p:cNvPicPr preferRelativeResize="0"/>
          <p:nvPr/>
        </p:nvPicPr>
        <p:blipFill rotWithShape="1">
          <a:blip r:embed="rId3">
            <a:alphaModFix/>
          </a:blip>
          <a:srcRect b="14751" l="16677" r="48010" t="53166"/>
          <a:stretch/>
        </p:blipFill>
        <p:spPr>
          <a:xfrm>
            <a:off x="5329325" y="634725"/>
            <a:ext cx="3475173" cy="4209972"/>
          </a:xfrm>
          <a:prstGeom prst="rect">
            <a:avLst/>
          </a:prstGeom>
          <a:noFill/>
          <a:ln>
            <a:noFill/>
          </a:ln>
        </p:spPr>
      </p:pic>
      <p:sp>
        <p:nvSpPr>
          <p:cNvPr id="441" name="Google Shape;441;p57"/>
          <p:cNvSpPr txBox="1"/>
          <p:nvPr/>
        </p:nvSpPr>
        <p:spPr>
          <a:xfrm>
            <a:off x="8067400" y="2599425"/>
            <a:ext cx="40797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Direct Measurement, 2017</a:t>
            </a:r>
            <a:endParaRPr/>
          </a:p>
        </p:txBody>
      </p:sp>
      <p:pic>
        <p:nvPicPr>
          <p:cNvPr id="213" name="Google Shape;213;p40"/>
          <p:cNvPicPr preferRelativeResize="0"/>
          <p:nvPr/>
        </p:nvPicPr>
        <p:blipFill>
          <a:blip r:embed="rId3">
            <a:alphaModFix/>
          </a:blip>
          <a:stretch>
            <a:fillRect/>
          </a:stretch>
        </p:blipFill>
        <p:spPr>
          <a:xfrm>
            <a:off x="108475" y="1448900"/>
            <a:ext cx="4051576" cy="3468900"/>
          </a:xfrm>
          <a:prstGeom prst="rect">
            <a:avLst/>
          </a:prstGeom>
          <a:noFill/>
          <a:ln>
            <a:noFill/>
          </a:ln>
        </p:spPr>
      </p:pic>
      <p:pic>
        <p:nvPicPr>
          <p:cNvPr descr="\Upsilon (\epsilon) = \Upsilon_0 + \Lambda \epsilon" id="214" name="Google Shape;214;p40" title="MathEquation,#000000"/>
          <p:cNvPicPr preferRelativeResize="0"/>
          <p:nvPr/>
        </p:nvPicPr>
        <p:blipFill>
          <a:blip r:embed="rId4">
            <a:alphaModFix/>
          </a:blip>
          <a:stretch>
            <a:fillRect/>
          </a:stretch>
        </p:blipFill>
        <p:spPr>
          <a:xfrm>
            <a:off x="3606025" y="3136675"/>
            <a:ext cx="4738926" cy="817425"/>
          </a:xfrm>
          <a:prstGeom prst="rect">
            <a:avLst/>
          </a:prstGeom>
          <a:noFill/>
          <a:ln>
            <a:noFill/>
          </a:ln>
        </p:spPr>
      </p:pic>
      <p:sp>
        <p:nvSpPr>
          <p:cNvPr id="215" name="Google Shape;215;p40"/>
          <p:cNvSpPr txBox="1"/>
          <p:nvPr/>
        </p:nvSpPr>
        <p:spPr>
          <a:xfrm>
            <a:off x="5653425" y="4686550"/>
            <a:ext cx="36324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Xu, Jensen, et al. </a:t>
            </a:r>
            <a:r>
              <a:rPr i="1" lang="en"/>
              <a:t>Nat Comm. </a:t>
            </a:r>
            <a:r>
              <a:rPr lang="en"/>
              <a:t>(2017)</a:t>
            </a:r>
            <a:endParaRPr/>
          </a:p>
        </p:txBody>
      </p:sp>
      <p:sp>
        <p:nvSpPr>
          <p:cNvPr id="216" name="Google Shape;216;p40"/>
          <p:cNvSpPr txBox="1"/>
          <p:nvPr/>
        </p:nvSpPr>
        <p:spPr>
          <a:xfrm>
            <a:off x="6400575" y="1631725"/>
            <a:ext cx="21381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Steep Slope!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descr="\Lambda = 126 \pm 6 \space \text{mNm}^{-1}" id="217" name="Google Shape;217;p40" title="MathEquation,#000000"/>
          <p:cNvPicPr preferRelativeResize="0"/>
          <p:nvPr/>
        </p:nvPicPr>
        <p:blipFill>
          <a:blip r:embed="rId5">
            <a:alphaModFix/>
          </a:blip>
          <a:stretch>
            <a:fillRect/>
          </a:stretch>
        </p:blipFill>
        <p:spPr>
          <a:xfrm>
            <a:off x="5653429" y="1946471"/>
            <a:ext cx="2560840" cy="457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5" name="Shape 445"/>
        <p:cNvGrpSpPr/>
        <p:nvPr/>
      </p:nvGrpSpPr>
      <p:grpSpPr>
        <a:xfrm>
          <a:off x="0" y="0"/>
          <a:ext cx="0" cy="0"/>
          <a:chOff x="0" y="0"/>
          <a:chExt cx="0" cy="0"/>
        </a:xfrm>
      </p:grpSpPr>
      <p:cxnSp>
        <p:nvCxnSpPr>
          <p:cNvPr id="446" name="Google Shape;446;p58"/>
          <p:cNvCxnSpPr/>
          <p:nvPr/>
        </p:nvCxnSpPr>
        <p:spPr>
          <a:xfrm rot="5400000">
            <a:off x="5125064" y="2933346"/>
            <a:ext cx="382500" cy="361200"/>
          </a:xfrm>
          <a:prstGeom prst="curvedConnector3">
            <a:avLst>
              <a:gd fmla="val 50000" name="adj1"/>
            </a:avLst>
          </a:prstGeom>
          <a:noFill/>
          <a:ln cap="flat" cmpd="sng" w="152400">
            <a:solidFill>
              <a:srgbClr val="AF8300"/>
            </a:solidFill>
            <a:prstDash val="solid"/>
            <a:round/>
            <a:headEnd len="med" w="med" type="none"/>
            <a:tailEnd len="med" w="med" type="none"/>
          </a:ln>
        </p:spPr>
      </p:cxnSp>
      <p:cxnSp>
        <p:nvCxnSpPr>
          <p:cNvPr id="447" name="Google Shape;447;p58"/>
          <p:cNvCxnSpPr/>
          <p:nvPr/>
        </p:nvCxnSpPr>
        <p:spPr>
          <a:xfrm flipH="1" rot="-5400000">
            <a:off x="6036175" y="2940279"/>
            <a:ext cx="382500" cy="361200"/>
          </a:xfrm>
          <a:prstGeom prst="curvedConnector3">
            <a:avLst>
              <a:gd fmla="val 50000" name="adj1"/>
            </a:avLst>
          </a:prstGeom>
          <a:noFill/>
          <a:ln cap="flat" cmpd="sng" w="152400">
            <a:solidFill>
              <a:srgbClr val="AF8300"/>
            </a:solidFill>
            <a:prstDash val="solid"/>
            <a:round/>
            <a:headEnd len="med" w="med" type="none"/>
            <a:tailEnd len="med" w="med" type="none"/>
          </a:ln>
        </p:spPr>
      </p:cxnSp>
      <p:sp>
        <p:nvSpPr>
          <p:cNvPr id="448" name="Google Shape;448;p58"/>
          <p:cNvSpPr txBox="1"/>
          <p:nvPr>
            <p:ph type="title"/>
          </p:nvPr>
        </p:nvSpPr>
        <p:spPr>
          <a:xfrm>
            <a:off x="727650" y="148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a:t>
            </a:r>
            <a:r>
              <a:rPr lang="en" strike="sngStrike"/>
              <a:t>Profit</a:t>
            </a:r>
            <a:r>
              <a:rPr lang="en"/>
              <a:t> Measure d vs r</a:t>
            </a:r>
            <a:endParaRPr/>
          </a:p>
        </p:txBody>
      </p:sp>
      <p:sp>
        <p:nvSpPr>
          <p:cNvPr id="449" name="Google Shape;449;p58"/>
          <p:cNvSpPr txBox="1"/>
          <p:nvPr>
            <p:ph idx="1" type="body"/>
          </p:nvPr>
        </p:nvSpPr>
        <p:spPr>
          <a:xfrm>
            <a:off x="729450" y="2020200"/>
            <a:ext cx="4492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the spheres still sink in as deep as before? </a:t>
            </a:r>
            <a:endParaRPr/>
          </a:p>
          <a:p>
            <a:pPr indent="0" lvl="0" marL="0" rtl="0" algn="l">
              <a:spcBef>
                <a:spcPts val="1600"/>
              </a:spcBef>
              <a:spcAft>
                <a:spcPts val="1600"/>
              </a:spcAft>
              <a:buNone/>
            </a:pPr>
            <a:r>
              <a:rPr lang="en"/>
              <a:t>Learn how adhesion changes and what is doing what</a:t>
            </a:r>
            <a:endParaRPr/>
          </a:p>
        </p:txBody>
      </p:sp>
      <p:sp>
        <p:nvSpPr>
          <p:cNvPr id="450" name="Google Shape;450;p58"/>
          <p:cNvSpPr txBox="1"/>
          <p:nvPr>
            <p:ph type="title"/>
          </p:nvPr>
        </p:nvSpPr>
        <p:spPr>
          <a:xfrm>
            <a:off x="3545250" y="783450"/>
            <a:ext cx="2057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The Plan</a:t>
            </a:r>
            <a:endParaRPr sz="3000" u="sng"/>
          </a:p>
        </p:txBody>
      </p:sp>
      <p:sp>
        <p:nvSpPr>
          <p:cNvPr id="451" name="Google Shape;451;p58"/>
          <p:cNvSpPr/>
          <p:nvPr/>
        </p:nvSpPr>
        <p:spPr>
          <a:xfrm>
            <a:off x="3764725" y="3063925"/>
            <a:ext cx="4019100" cy="1447200"/>
          </a:xfrm>
          <a:prstGeom prst="roundRect">
            <a:avLst>
              <a:gd fmla="val 16667" name="adj"/>
            </a:avLst>
          </a:prstGeom>
          <a:gradFill>
            <a:gsLst>
              <a:gs pos="0">
                <a:srgbClr val="FFC002"/>
              </a:gs>
              <a:gs pos="100000">
                <a:srgbClr val="795B0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8"/>
          <p:cNvSpPr/>
          <p:nvPr/>
        </p:nvSpPr>
        <p:spPr>
          <a:xfrm>
            <a:off x="5417425" y="2571750"/>
            <a:ext cx="713700" cy="7137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58"/>
          <p:cNvCxnSpPr>
            <a:endCxn id="452" idx="7"/>
          </p:cNvCxnSpPr>
          <p:nvPr/>
        </p:nvCxnSpPr>
        <p:spPr>
          <a:xfrm flipH="1" rot="10800000">
            <a:off x="5779106" y="2676269"/>
            <a:ext cx="247500" cy="2409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58"/>
          <p:cNvCxnSpPr/>
          <p:nvPr/>
        </p:nvCxnSpPr>
        <p:spPr>
          <a:xfrm flipH="1">
            <a:off x="5916050" y="2253525"/>
            <a:ext cx="1214700" cy="6345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58"/>
          <p:cNvCxnSpPr/>
          <p:nvPr/>
        </p:nvCxnSpPr>
        <p:spPr>
          <a:xfrm>
            <a:off x="6199575" y="3063925"/>
            <a:ext cx="0" cy="2250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58"/>
          <p:cNvSpPr txBox="1"/>
          <p:nvPr/>
        </p:nvSpPr>
        <p:spPr>
          <a:xfrm>
            <a:off x="7175236" y="2020196"/>
            <a:ext cx="1867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 = radius of sphere</a:t>
            </a:r>
            <a:endParaRPr/>
          </a:p>
        </p:txBody>
      </p:sp>
      <p:sp>
        <p:nvSpPr>
          <p:cNvPr id="457" name="Google Shape;457;p58"/>
          <p:cNvSpPr txBox="1"/>
          <p:nvPr/>
        </p:nvSpPr>
        <p:spPr>
          <a:xfrm>
            <a:off x="7130750" y="2624437"/>
            <a:ext cx="19122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 = depth of sinkage</a:t>
            </a:r>
            <a:endParaRPr/>
          </a:p>
        </p:txBody>
      </p:sp>
      <p:cxnSp>
        <p:nvCxnSpPr>
          <p:cNvPr id="458" name="Google Shape;458;p58"/>
          <p:cNvCxnSpPr>
            <a:stCxn id="457" idx="1"/>
          </p:cNvCxnSpPr>
          <p:nvPr/>
        </p:nvCxnSpPr>
        <p:spPr>
          <a:xfrm flipH="1">
            <a:off x="6262250" y="2844187"/>
            <a:ext cx="868500" cy="32670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58"/>
          <p:cNvSpPr txBox="1"/>
          <p:nvPr/>
        </p:nvSpPr>
        <p:spPr>
          <a:xfrm>
            <a:off x="4986986" y="3994850"/>
            <a:ext cx="15624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Das Gummibärli</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Preliminary Data</a:t>
            </a:r>
            <a:endParaRPr/>
          </a:p>
        </p:txBody>
      </p:sp>
      <p:pic>
        <p:nvPicPr>
          <p:cNvPr id="465" name="Google Shape;465;p59"/>
          <p:cNvPicPr preferRelativeResize="0"/>
          <p:nvPr/>
        </p:nvPicPr>
        <p:blipFill rotWithShape="1">
          <a:blip r:embed="rId3">
            <a:alphaModFix/>
          </a:blip>
          <a:srcRect b="32735" l="0" r="0" t="37795"/>
          <a:stretch/>
        </p:blipFill>
        <p:spPr>
          <a:xfrm>
            <a:off x="228600" y="4372875"/>
            <a:ext cx="3532051" cy="770625"/>
          </a:xfrm>
          <a:prstGeom prst="rect">
            <a:avLst/>
          </a:prstGeom>
          <a:noFill/>
          <a:ln>
            <a:noFill/>
          </a:ln>
        </p:spPr>
      </p:pic>
      <p:pic>
        <p:nvPicPr>
          <p:cNvPr id="466" name="Google Shape;466;p59"/>
          <p:cNvPicPr preferRelativeResize="0"/>
          <p:nvPr/>
        </p:nvPicPr>
        <p:blipFill rotWithShape="1">
          <a:blip r:embed="rId4">
            <a:alphaModFix/>
          </a:blip>
          <a:srcRect b="4351" l="6375" r="2806" t="4995"/>
          <a:stretch/>
        </p:blipFill>
        <p:spPr>
          <a:xfrm>
            <a:off x="188175" y="1616838"/>
            <a:ext cx="3572475" cy="2674638"/>
          </a:xfrm>
          <a:prstGeom prst="rect">
            <a:avLst/>
          </a:prstGeom>
          <a:noFill/>
          <a:ln>
            <a:noFill/>
          </a:ln>
        </p:spPr>
      </p:pic>
      <p:pic>
        <p:nvPicPr>
          <p:cNvPr id="467" name="Google Shape;467;p59"/>
          <p:cNvPicPr preferRelativeResize="0"/>
          <p:nvPr/>
        </p:nvPicPr>
        <p:blipFill rotWithShape="1">
          <a:blip r:embed="rId5">
            <a:alphaModFix/>
          </a:blip>
          <a:srcRect b="5258" l="9507" r="6942" t="0"/>
          <a:stretch/>
        </p:blipFill>
        <p:spPr>
          <a:xfrm>
            <a:off x="4009022" y="742450"/>
            <a:ext cx="3159604" cy="2316824"/>
          </a:xfrm>
          <a:prstGeom prst="rect">
            <a:avLst/>
          </a:prstGeom>
          <a:noFill/>
          <a:ln>
            <a:noFill/>
          </a:ln>
        </p:spPr>
      </p:pic>
      <p:pic>
        <p:nvPicPr>
          <p:cNvPr id="468" name="Google Shape;468;p59"/>
          <p:cNvPicPr preferRelativeResize="0"/>
          <p:nvPr/>
        </p:nvPicPr>
        <p:blipFill>
          <a:blip r:embed="rId6">
            <a:alphaModFix/>
          </a:blip>
          <a:stretch>
            <a:fillRect/>
          </a:stretch>
        </p:blipFill>
        <p:spPr>
          <a:xfrm>
            <a:off x="4340615" y="3059275"/>
            <a:ext cx="2765273" cy="2021500"/>
          </a:xfrm>
          <a:prstGeom prst="rect">
            <a:avLst/>
          </a:prstGeom>
          <a:noFill/>
          <a:ln>
            <a:noFill/>
          </a:ln>
        </p:spPr>
      </p:pic>
      <p:sp>
        <p:nvSpPr>
          <p:cNvPr id="469" name="Google Shape;469;p59"/>
          <p:cNvSpPr txBox="1"/>
          <p:nvPr/>
        </p:nvSpPr>
        <p:spPr>
          <a:xfrm>
            <a:off x="7392650" y="1229125"/>
            <a:ext cx="14607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Side Profile: Left indent is sphere pulling up substrate</a:t>
            </a:r>
            <a:endParaRPr/>
          </a:p>
        </p:txBody>
      </p:sp>
      <p:sp>
        <p:nvSpPr>
          <p:cNvPr id="470" name="Google Shape;470;p59"/>
          <p:cNvSpPr txBox="1"/>
          <p:nvPr/>
        </p:nvSpPr>
        <p:spPr>
          <a:xfrm>
            <a:off x="7285200" y="3684675"/>
            <a:ext cx="14607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Circle fit side profile to find size of sphere.</a:t>
            </a:r>
            <a:endParaRPr/>
          </a:p>
        </p:txBody>
      </p:sp>
      <p:sp>
        <p:nvSpPr>
          <p:cNvPr id="471" name="Google Shape;471;p59"/>
          <p:cNvSpPr txBox="1"/>
          <p:nvPr/>
        </p:nvSpPr>
        <p:spPr>
          <a:xfrm>
            <a:off x="7258300" y="4858250"/>
            <a:ext cx="19893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From Sphere 17: 15.11.18</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Outlook: What’s next?</a:t>
            </a:r>
            <a:endParaRPr/>
          </a:p>
        </p:txBody>
      </p:sp>
      <p:sp>
        <p:nvSpPr>
          <p:cNvPr id="477" name="Google Shape;477;p60"/>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data soon! Measure d vs. r at different strains. </a:t>
            </a:r>
            <a:endParaRPr/>
          </a:p>
          <a:p>
            <a:pPr indent="0" lvl="0" marL="0" rtl="0" algn="l">
              <a:spcBef>
                <a:spcPts val="1600"/>
              </a:spcBef>
              <a:spcAft>
                <a:spcPts val="0"/>
              </a:spcAft>
              <a:buNone/>
            </a:pPr>
            <a:r>
              <a:rPr lang="en"/>
              <a:t>Fit for the parameters - Solve for surface stress values and W (adhesion energy)</a:t>
            </a:r>
            <a:endParaRPr/>
          </a:p>
          <a:p>
            <a:pPr indent="0" lvl="0" marL="0" rtl="0" algn="l">
              <a:spcBef>
                <a:spcPts val="1600"/>
              </a:spcBef>
              <a:spcAft>
                <a:spcPts val="0"/>
              </a:spcAft>
              <a:buNone/>
            </a:pPr>
            <a:r>
              <a:rPr lang="en" strike="sngStrike"/>
              <a:t>Profit.</a:t>
            </a:r>
            <a:r>
              <a:rPr lang="en"/>
              <a:t>  Write paper. </a:t>
            </a:r>
            <a:endParaRPr/>
          </a:p>
          <a:p>
            <a:pPr indent="0" lvl="0" marL="0" rtl="0" algn="l">
              <a:spcBef>
                <a:spcPts val="1600"/>
              </a:spcBef>
              <a:spcAft>
                <a:spcPts val="0"/>
              </a:spcAft>
              <a:buNone/>
            </a:pPr>
            <a:r>
              <a:rPr lang="en"/>
              <a:t>How about real world applications?  Make Theory claim? Test other gels to show it’s a universal property?</a:t>
            </a:r>
            <a:endParaRPr/>
          </a:p>
          <a:p>
            <a:pPr indent="0" lvl="0" marL="0" rtl="0" algn="l">
              <a:spcBef>
                <a:spcPts val="1600"/>
              </a:spcBef>
              <a:spcAft>
                <a:spcPts val="0"/>
              </a:spcAft>
              <a:buNone/>
            </a:pPr>
            <a:r>
              <a:rPr lang="en"/>
              <a:t>Measure strain dependent surface stretch in cats?</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1" name="Shape 481"/>
        <p:cNvGrpSpPr/>
        <p:nvPr/>
      </p:nvGrpSpPr>
      <p:grpSpPr>
        <a:xfrm>
          <a:off x="0" y="0"/>
          <a:ext cx="0" cy="0"/>
          <a:chOff x="0" y="0"/>
          <a:chExt cx="0" cy="0"/>
        </a:xfrm>
      </p:grpSpPr>
      <p:pic>
        <p:nvPicPr>
          <p:cNvPr id="482" name="Google Shape;482;p61"/>
          <p:cNvPicPr preferRelativeResize="0"/>
          <p:nvPr/>
        </p:nvPicPr>
        <p:blipFill rotWithShape="1">
          <a:blip r:embed="rId3">
            <a:alphaModFix/>
          </a:blip>
          <a:srcRect b="0" l="18882" r="8" t="0"/>
          <a:stretch/>
        </p:blipFill>
        <p:spPr>
          <a:xfrm>
            <a:off x="-36924" y="2154575"/>
            <a:ext cx="3999324" cy="2968375"/>
          </a:xfrm>
          <a:prstGeom prst="rect">
            <a:avLst/>
          </a:prstGeom>
          <a:noFill/>
          <a:ln>
            <a:noFill/>
          </a:ln>
        </p:spPr>
      </p:pic>
      <p:sp>
        <p:nvSpPr>
          <p:cNvPr id="483" name="Google Shape;483;p61"/>
          <p:cNvSpPr txBox="1"/>
          <p:nvPr>
            <p:ph type="title"/>
          </p:nvPr>
        </p:nvSpPr>
        <p:spPr>
          <a:xfrm>
            <a:off x="729450" y="1013850"/>
            <a:ext cx="4566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setup</a:t>
            </a:r>
            <a:endParaRPr/>
          </a:p>
        </p:txBody>
      </p:sp>
      <p:sp>
        <p:nvSpPr>
          <p:cNvPr id="484" name="Google Shape;484;p61"/>
          <p:cNvSpPr txBox="1"/>
          <p:nvPr/>
        </p:nvSpPr>
        <p:spPr>
          <a:xfrm>
            <a:off x="6141225" y="4484550"/>
            <a:ext cx="2562900" cy="36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Fluorescent Bead diameter ~ 40nm</a:t>
            </a:r>
            <a:endParaRPr sz="1100"/>
          </a:p>
        </p:txBody>
      </p:sp>
      <p:sp>
        <p:nvSpPr>
          <p:cNvPr id="485" name="Google Shape;485;p61"/>
          <p:cNvSpPr txBox="1"/>
          <p:nvPr/>
        </p:nvSpPr>
        <p:spPr>
          <a:xfrm>
            <a:off x="1755375" y="1656900"/>
            <a:ext cx="1978200" cy="4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Silica microsphere diameter ~ 25 microns</a:t>
            </a:r>
            <a:endParaRPr sz="1100"/>
          </a:p>
        </p:txBody>
      </p:sp>
      <p:pic>
        <p:nvPicPr>
          <p:cNvPr id="486" name="Google Shape;486;p61"/>
          <p:cNvPicPr preferRelativeResize="0"/>
          <p:nvPr/>
        </p:nvPicPr>
        <p:blipFill>
          <a:blip r:embed="rId4">
            <a:alphaModFix/>
          </a:blip>
          <a:stretch>
            <a:fillRect/>
          </a:stretch>
        </p:blipFill>
        <p:spPr>
          <a:xfrm>
            <a:off x="2661650" y="734575"/>
            <a:ext cx="6374524" cy="3553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829728" y="0"/>
            <a:ext cx="7565100" cy="83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Helvetica Neue"/>
              <a:buNone/>
            </a:pPr>
            <a:r>
              <a:rPr b="1" lang="en" sz="3100">
                <a:latin typeface="Helvetica Neue"/>
                <a:ea typeface="Helvetica Neue"/>
                <a:cs typeface="Helvetica Neue"/>
                <a:sym typeface="Helvetica Neue"/>
              </a:rPr>
              <a:t>Use confocal microscopy to measure 3D surface deformations</a:t>
            </a:r>
            <a:endParaRPr sz="900"/>
          </a:p>
        </p:txBody>
      </p:sp>
      <p:grpSp>
        <p:nvGrpSpPr>
          <p:cNvPr id="492" name="Google Shape;492;p62"/>
          <p:cNvGrpSpPr/>
          <p:nvPr/>
        </p:nvGrpSpPr>
        <p:grpSpPr>
          <a:xfrm>
            <a:off x="6529275" y="2106934"/>
            <a:ext cx="1865676" cy="1517372"/>
            <a:chOff x="0" y="0"/>
            <a:chExt cx="2653500" cy="2877626"/>
          </a:xfrm>
        </p:grpSpPr>
        <p:grpSp>
          <p:nvGrpSpPr>
            <p:cNvPr id="493" name="Google Shape;493;p62"/>
            <p:cNvGrpSpPr/>
            <p:nvPr/>
          </p:nvGrpSpPr>
          <p:grpSpPr>
            <a:xfrm>
              <a:off x="0" y="1016380"/>
              <a:ext cx="2653500" cy="1861246"/>
              <a:chOff x="0" y="0"/>
              <a:chExt cx="2653500" cy="1861246"/>
            </a:xfrm>
          </p:grpSpPr>
          <p:sp>
            <p:nvSpPr>
              <p:cNvPr id="494" name="Google Shape;494;p62"/>
              <p:cNvSpPr/>
              <p:nvPr/>
            </p:nvSpPr>
            <p:spPr>
              <a:xfrm>
                <a:off x="1555787" y="393195"/>
                <a:ext cx="609066" cy="461862"/>
              </a:xfrm>
              <a:custGeom>
                <a:rect b="b" l="l" r="r" t="t"/>
                <a:pathLst>
                  <a:path extrusionOk="0" h="21600" w="21600">
                    <a:moveTo>
                      <a:pt x="21600" y="21600"/>
                    </a:moveTo>
                    <a:cubicBezTo>
                      <a:pt x="11720" y="20157"/>
                      <a:pt x="4520" y="12957"/>
                      <a:pt x="0" y="0"/>
                    </a:cubicBezTo>
                  </a:path>
                </a:pathLst>
              </a:custGeom>
              <a:noFill/>
              <a:ln cap="flat" cmpd="sng" w="241300">
                <a:solidFill>
                  <a:srgbClr val="A9A9A9"/>
                </a:solidFill>
                <a:prstDash val="solid"/>
                <a:miter lim="400000"/>
                <a:headEnd len="sm" w="sm" type="none"/>
                <a:tailEnd len="sm" w="sm" type="none"/>
              </a:ln>
            </p:spPr>
            <p:txBody>
              <a:bodyPr anchorCtr="0" anchor="t" bIns="29450" lIns="58925" spcFirstLastPara="1" rIns="58925" wrap="square" tIns="294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
            <p:nvSpPr>
              <p:cNvPr id="495" name="Google Shape;495;p62"/>
              <p:cNvSpPr/>
              <p:nvPr/>
            </p:nvSpPr>
            <p:spPr>
              <a:xfrm>
                <a:off x="0" y="737746"/>
                <a:ext cx="2653500" cy="1123500"/>
              </a:xfrm>
              <a:prstGeom prst="rect">
                <a:avLst/>
              </a:prstGeom>
              <a:solidFill>
                <a:srgbClr val="A9A9A9"/>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700"/>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496" name="Google Shape;496;p62"/>
              <p:cNvSpPr/>
              <p:nvPr/>
            </p:nvSpPr>
            <p:spPr>
              <a:xfrm>
                <a:off x="488987" y="393195"/>
                <a:ext cx="609066" cy="461862"/>
              </a:xfrm>
              <a:custGeom>
                <a:rect b="b" l="l" r="r" t="t"/>
                <a:pathLst>
                  <a:path extrusionOk="0" h="21600" w="21600">
                    <a:moveTo>
                      <a:pt x="0" y="21600"/>
                    </a:moveTo>
                    <a:cubicBezTo>
                      <a:pt x="9880" y="20157"/>
                      <a:pt x="17080" y="12957"/>
                      <a:pt x="21600" y="0"/>
                    </a:cubicBezTo>
                  </a:path>
                </a:pathLst>
              </a:custGeom>
              <a:noFill/>
              <a:ln cap="flat" cmpd="sng" w="241300">
                <a:solidFill>
                  <a:srgbClr val="A9A9A9"/>
                </a:solidFill>
                <a:prstDash val="solid"/>
                <a:miter lim="400000"/>
                <a:headEnd len="sm" w="sm" type="none"/>
                <a:tailEnd len="sm" w="sm" type="none"/>
              </a:ln>
            </p:spPr>
            <p:txBody>
              <a:bodyPr anchorCtr="0" anchor="t" bIns="29450" lIns="58925" spcFirstLastPara="1" rIns="58925" wrap="square" tIns="294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
            <p:nvSpPr>
              <p:cNvPr id="497" name="Google Shape;497;p62"/>
              <p:cNvSpPr/>
              <p:nvPr/>
            </p:nvSpPr>
            <p:spPr>
              <a:xfrm>
                <a:off x="874866" y="0"/>
                <a:ext cx="903600" cy="903600"/>
              </a:xfrm>
              <a:prstGeom prst="ellipse">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700"/>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grpSp>
        <p:cxnSp>
          <p:nvCxnSpPr>
            <p:cNvPr id="498" name="Google Shape;498;p62"/>
            <p:cNvCxnSpPr/>
            <p:nvPr/>
          </p:nvCxnSpPr>
          <p:spPr>
            <a:xfrm>
              <a:off x="813001" y="0"/>
              <a:ext cx="0" cy="956700"/>
            </a:xfrm>
            <a:prstGeom prst="straightConnector1">
              <a:avLst/>
            </a:prstGeom>
            <a:noFill/>
            <a:ln cap="flat" cmpd="sng" w="63500">
              <a:solidFill>
                <a:srgbClr val="FFFB00"/>
              </a:solidFill>
              <a:prstDash val="solid"/>
              <a:miter lim="400000"/>
              <a:headEnd len="med" w="med" type="triangle"/>
              <a:tailEnd len="med" w="med" type="triangle"/>
            </a:ln>
          </p:spPr>
        </p:cxnSp>
        <p:sp>
          <p:nvSpPr>
            <p:cNvPr id="499" name="Google Shape;499;p62"/>
            <p:cNvSpPr txBox="1"/>
            <p:nvPr/>
          </p:nvSpPr>
          <p:spPr>
            <a:xfrm>
              <a:off x="869046" y="33924"/>
              <a:ext cx="1563900" cy="88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B00"/>
                </a:buClr>
                <a:buSzPts val="1700"/>
                <a:buFont typeface="Helvetica Neue"/>
                <a:buNone/>
              </a:pPr>
              <a:r>
                <a:rPr b="1" i="0" lang="en" sz="1700" u="none" cap="none" strike="noStrike">
                  <a:solidFill>
                    <a:srgbClr val="FFFB00"/>
                  </a:solidFill>
                  <a:latin typeface="Helvetica Neue"/>
                  <a:ea typeface="Helvetica Neue"/>
                  <a:cs typeface="Helvetica Neue"/>
                  <a:sym typeface="Helvetica Neue"/>
                </a:rPr>
                <a:t>confocal</a:t>
              </a:r>
              <a:endParaRPr sz="900"/>
            </a:p>
            <a:p>
              <a:pPr indent="0" lvl="0" marL="0" marR="0" rtl="0" algn="ctr">
                <a:lnSpc>
                  <a:spcPct val="100000"/>
                </a:lnSpc>
                <a:spcBef>
                  <a:spcPts val="0"/>
                </a:spcBef>
                <a:spcAft>
                  <a:spcPts val="0"/>
                </a:spcAft>
                <a:buClr>
                  <a:srgbClr val="FFFB00"/>
                </a:buClr>
                <a:buSzPts val="1700"/>
                <a:buFont typeface="Helvetica Neue"/>
                <a:buNone/>
              </a:pPr>
              <a:r>
                <a:rPr b="1" i="0" lang="en" sz="1700" u="none" cap="none" strike="noStrike">
                  <a:solidFill>
                    <a:srgbClr val="FFFB00"/>
                  </a:solidFill>
                  <a:latin typeface="Helvetica Neue"/>
                  <a:ea typeface="Helvetica Neue"/>
                  <a:cs typeface="Helvetica Neue"/>
                  <a:sym typeface="Helvetica Neue"/>
                </a:rPr>
                <a:t>slices</a:t>
              </a:r>
              <a:endParaRPr sz="900"/>
            </a:p>
          </p:txBody>
        </p:sp>
        <p:sp>
          <p:nvSpPr>
            <p:cNvPr id="500" name="Google Shape;500;p62"/>
            <p:cNvSpPr/>
            <p:nvPr/>
          </p:nvSpPr>
          <p:spPr>
            <a:xfrm>
              <a:off x="0"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1" name="Google Shape;501;p62"/>
            <p:cNvSpPr/>
            <p:nvPr/>
          </p:nvSpPr>
          <p:spPr>
            <a:xfrm>
              <a:off x="158750"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2" name="Google Shape;502;p62"/>
            <p:cNvSpPr/>
            <p:nvPr/>
          </p:nvSpPr>
          <p:spPr>
            <a:xfrm>
              <a:off x="317500"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3" name="Google Shape;503;p62"/>
            <p:cNvSpPr/>
            <p:nvPr/>
          </p:nvSpPr>
          <p:spPr>
            <a:xfrm>
              <a:off x="2132895"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4" name="Google Shape;504;p62"/>
            <p:cNvSpPr/>
            <p:nvPr/>
          </p:nvSpPr>
          <p:spPr>
            <a:xfrm>
              <a:off x="2336095"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5" name="Google Shape;505;p62"/>
            <p:cNvSpPr/>
            <p:nvPr/>
          </p:nvSpPr>
          <p:spPr>
            <a:xfrm>
              <a:off x="2539295" y="169081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6" name="Google Shape;506;p62"/>
            <p:cNvSpPr/>
            <p:nvPr/>
          </p:nvSpPr>
          <p:spPr>
            <a:xfrm>
              <a:off x="520513" y="1666077"/>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7" name="Google Shape;507;p62"/>
            <p:cNvSpPr/>
            <p:nvPr/>
          </p:nvSpPr>
          <p:spPr>
            <a:xfrm>
              <a:off x="708473" y="1588473"/>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8" name="Google Shape;508;p62"/>
            <p:cNvSpPr/>
            <p:nvPr/>
          </p:nvSpPr>
          <p:spPr>
            <a:xfrm>
              <a:off x="812999" y="1498831"/>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09" name="Google Shape;509;p62"/>
            <p:cNvSpPr/>
            <p:nvPr/>
          </p:nvSpPr>
          <p:spPr>
            <a:xfrm>
              <a:off x="882276" y="1640677"/>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0" name="Google Shape;510;p62"/>
            <p:cNvSpPr/>
            <p:nvPr/>
          </p:nvSpPr>
          <p:spPr>
            <a:xfrm>
              <a:off x="1053747" y="1795222"/>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1" name="Google Shape;511;p62"/>
            <p:cNvSpPr/>
            <p:nvPr/>
          </p:nvSpPr>
          <p:spPr>
            <a:xfrm>
              <a:off x="1196751" y="185533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2" name="Google Shape;512;p62"/>
            <p:cNvSpPr/>
            <p:nvPr/>
          </p:nvSpPr>
          <p:spPr>
            <a:xfrm>
              <a:off x="1390556" y="1842635"/>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3" name="Google Shape;513;p62"/>
            <p:cNvSpPr/>
            <p:nvPr/>
          </p:nvSpPr>
          <p:spPr>
            <a:xfrm>
              <a:off x="1546400" y="1770484"/>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4" name="Google Shape;514;p62"/>
            <p:cNvSpPr/>
            <p:nvPr/>
          </p:nvSpPr>
          <p:spPr>
            <a:xfrm>
              <a:off x="1676327" y="1613873"/>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5" name="Google Shape;515;p62"/>
            <p:cNvSpPr/>
            <p:nvPr/>
          </p:nvSpPr>
          <p:spPr>
            <a:xfrm>
              <a:off x="1728591" y="1509466"/>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6" name="Google Shape;516;p62"/>
            <p:cNvSpPr/>
            <p:nvPr/>
          </p:nvSpPr>
          <p:spPr>
            <a:xfrm>
              <a:off x="1833118" y="1586408"/>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517" name="Google Shape;517;p62"/>
            <p:cNvSpPr/>
            <p:nvPr/>
          </p:nvSpPr>
          <p:spPr>
            <a:xfrm>
              <a:off x="1993511" y="1653377"/>
              <a:ext cx="104400" cy="104400"/>
            </a:xfrm>
            <a:prstGeom prst="ellipse">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518" name="Google Shape;518;p62"/>
            <p:cNvCxnSpPr/>
            <p:nvPr/>
          </p:nvCxnSpPr>
          <p:spPr>
            <a:xfrm>
              <a:off x="254042" y="1789203"/>
              <a:ext cx="2145300" cy="0"/>
            </a:xfrm>
            <a:prstGeom prst="straightConnector1">
              <a:avLst/>
            </a:prstGeom>
            <a:noFill/>
            <a:ln cap="flat" cmpd="sng" w="25400">
              <a:solidFill>
                <a:srgbClr val="FFFB00"/>
              </a:solidFill>
              <a:prstDash val="solid"/>
              <a:miter lim="400000"/>
              <a:headEnd len="sm" w="sm" type="none"/>
              <a:tailEnd len="sm" w="sm" type="none"/>
            </a:ln>
          </p:spPr>
        </p:cxnSp>
        <p:cxnSp>
          <p:nvCxnSpPr>
            <p:cNvPr id="519" name="Google Shape;519;p62"/>
            <p:cNvCxnSpPr/>
            <p:nvPr/>
          </p:nvCxnSpPr>
          <p:spPr>
            <a:xfrm>
              <a:off x="254042" y="1931049"/>
              <a:ext cx="2145300" cy="0"/>
            </a:xfrm>
            <a:prstGeom prst="straightConnector1">
              <a:avLst/>
            </a:prstGeom>
            <a:noFill/>
            <a:ln cap="flat" cmpd="sng" w="25400">
              <a:solidFill>
                <a:srgbClr val="FFFB00"/>
              </a:solidFill>
              <a:prstDash val="solid"/>
              <a:miter lim="400000"/>
              <a:headEnd len="sm" w="sm" type="none"/>
              <a:tailEnd len="sm" w="sm" type="none"/>
            </a:ln>
          </p:spPr>
        </p:cxnSp>
        <p:cxnSp>
          <p:nvCxnSpPr>
            <p:cNvPr id="520" name="Google Shape;520;p62"/>
            <p:cNvCxnSpPr/>
            <p:nvPr/>
          </p:nvCxnSpPr>
          <p:spPr>
            <a:xfrm>
              <a:off x="254042" y="2072895"/>
              <a:ext cx="2145300" cy="0"/>
            </a:xfrm>
            <a:prstGeom prst="straightConnector1">
              <a:avLst/>
            </a:prstGeom>
            <a:noFill/>
            <a:ln cap="flat" cmpd="sng" w="25400">
              <a:solidFill>
                <a:srgbClr val="FFFB00"/>
              </a:solidFill>
              <a:prstDash val="solid"/>
              <a:miter lim="400000"/>
              <a:headEnd len="sm" w="sm" type="none"/>
              <a:tailEnd len="sm" w="sm" type="none"/>
            </a:ln>
          </p:spPr>
        </p:cxnSp>
        <p:cxnSp>
          <p:nvCxnSpPr>
            <p:cNvPr id="521" name="Google Shape;521;p62"/>
            <p:cNvCxnSpPr/>
            <p:nvPr/>
          </p:nvCxnSpPr>
          <p:spPr>
            <a:xfrm>
              <a:off x="254042" y="1363667"/>
              <a:ext cx="2145300" cy="0"/>
            </a:xfrm>
            <a:prstGeom prst="straightConnector1">
              <a:avLst/>
            </a:prstGeom>
            <a:noFill/>
            <a:ln cap="flat" cmpd="sng" w="25400">
              <a:solidFill>
                <a:srgbClr val="FFFB00"/>
              </a:solidFill>
              <a:prstDash val="solid"/>
              <a:miter lim="400000"/>
              <a:headEnd len="sm" w="sm" type="none"/>
              <a:tailEnd len="sm" w="sm" type="none"/>
            </a:ln>
          </p:spPr>
        </p:cxnSp>
        <p:cxnSp>
          <p:nvCxnSpPr>
            <p:cNvPr id="522" name="Google Shape;522;p62"/>
            <p:cNvCxnSpPr/>
            <p:nvPr/>
          </p:nvCxnSpPr>
          <p:spPr>
            <a:xfrm>
              <a:off x="254042" y="1505512"/>
              <a:ext cx="2145300" cy="0"/>
            </a:xfrm>
            <a:prstGeom prst="straightConnector1">
              <a:avLst/>
            </a:prstGeom>
            <a:noFill/>
            <a:ln cap="flat" cmpd="sng" w="25400">
              <a:solidFill>
                <a:srgbClr val="FFFB00"/>
              </a:solidFill>
              <a:prstDash val="solid"/>
              <a:miter lim="400000"/>
              <a:headEnd len="sm" w="sm" type="none"/>
              <a:tailEnd len="sm" w="sm" type="none"/>
            </a:ln>
          </p:spPr>
        </p:cxnSp>
        <p:cxnSp>
          <p:nvCxnSpPr>
            <p:cNvPr id="523" name="Google Shape;523;p62"/>
            <p:cNvCxnSpPr/>
            <p:nvPr/>
          </p:nvCxnSpPr>
          <p:spPr>
            <a:xfrm>
              <a:off x="254042" y="1647358"/>
              <a:ext cx="2145300" cy="0"/>
            </a:xfrm>
            <a:prstGeom prst="straightConnector1">
              <a:avLst/>
            </a:prstGeom>
            <a:noFill/>
            <a:ln cap="flat" cmpd="sng" w="25400">
              <a:solidFill>
                <a:srgbClr val="FFFB00"/>
              </a:solidFill>
              <a:prstDash val="solid"/>
              <a:miter lim="400000"/>
              <a:headEnd len="sm" w="sm" type="none"/>
              <a:tailEnd len="sm" w="sm" type="none"/>
            </a:ln>
          </p:spPr>
        </p:cxnSp>
      </p:grpSp>
      <p:pic>
        <p:nvPicPr>
          <p:cNvPr id="524" name="Google Shape;524;p62"/>
          <p:cNvPicPr preferRelativeResize="0"/>
          <p:nvPr/>
        </p:nvPicPr>
        <p:blipFill>
          <a:blip r:embed="rId3">
            <a:alphaModFix/>
          </a:blip>
          <a:stretch>
            <a:fillRect/>
          </a:stretch>
        </p:blipFill>
        <p:spPr>
          <a:xfrm>
            <a:off x="5498625" y="2504925"/>
            <a:ext cx="9525" cy="9525"/>
          </a:xfrm>
          <a:prstGeom prst="rect">
            <a:avLst/>
          </a:prstGeom>
          <a:noFill/>
          <a:ln>
            <a:noFill/>
          </a:ln>
        </p:spPr>
      </p:pic>
      <p:pic>
        <p:nvPicPr>
          <p:cNvPr id="525" name="Google Shape;525;p62" title="2018_06_22_Sphere001.ome.avi">
            <a:hlinkClick r:id="rId4"/>
          </p:cNvPr>
          <p:cNvPicPr preferRelativeResize="0"/>
          <p:nvPr/>
        </p:nvPicPr>
        <p:blipFill>
          <a:blip r:embed="rId5">
            <a:alphaModFix/>
          </a:blip>
          <a:stretch>
            <a:fillRect/>
          </a:stretch>
        </p:blipFill>
        <p:spPr>
          <a:xfrm>
            <a:off x="444675" y="1085850"/>
            <a:ext cx="4957300" cy="3717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lt1"/>
        </a:solidFill>
      </p:bgPr>
    </p:bg>
    <p:spTree>
      <p:nvGrpSpPr>
        <p:cNvPr id="529" name="Shape 529"/>
        <p:cNvGrpSpPr/>
        <p:nvPr/>
      </p:nvGrpSpPr>
      <p:grpSpPr>
        <a:xfrm>
          <a:off x="0" y="0"/>
          <a:ext cx="0" cy="0"/>
          <a:chOff x="0" y="0"/>
          <a:chExt cx="0" cy="0"/>
        </a:xfrm>
      </p:grpSpPr>
      <p:sp>
        <p:nvSpPr>
          <p:cNvPr id="530" name="Google Shape;530;p63"/>
          <p:cNvSpPr txBox="1"/>
          <p:nvPr>
            <p:ph type="title"/>
          </p:nvPr>
        </p:nvSpPr>
        <p:spPr>
          <a:xfrm>
            <a:off x="829728" y="76200"/>
            <a:ext cx="7565100" cy="83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Helvetica Neue"/>
              <a:buNone/>
            </a:pPr>
            <a:r>
              <a:rPr b="1" lang="en" sz="3100">
                <a:solidFill>
                  <a:srgbClr val="000000"/>
                </a:solidFill>
                <a:latin typeface="Raleway"/>
                <a:ea typeface="Raleway"/>
                <a:cs typeface="Raleway"/>
                <a:sym typeface="Raleway"/>
              </a:rPr>
              <a:t>Use confocal microscopy to measure 3D surface deformations</a:t>
            </a:r>
            <a:endParaRPr sz="900">
              <a:solidFill>
                <a:srgbClr val="000000"/>
              </a:solidFill>
              <a:latin typeface="Raleway Light"/>
              <a:ea typeface="Raleway Light"/>
              <a:cs typeface="Raleway Light"/>
              <a:sym typeface="Raleway Light"/>
            </a:endParaRPr>
          </a:p>
        </p:txBody>
      </p:sp>
      <p:grpSp>
        <p:nvGrpSpPr>
          <p:cNvPr id="531" name="Google Shape;531;p63"/>
          <p:cNvGrpSpPr/>
          <p:nvPr/>
        </p:nvGrpSpPr>
        <p:grpSpPr>
          <a:xfrm>
            <a:off x="2245400" y="1668339"/>
            <a:ext cx="4434000" cy="2154886"/>
            <a:chOff x="4572000" y="2822989"/>
            <a:chExt cx="4434000" cy="2154886"/>
          </a:xfrm>
        </p:grpSpPr>
        <p:sp>
          <p:nvSpPr>
            <p:cNvPr id="532" name="Google Shape;532;p63"/>
            <p:cNvSpPr/>
            <p:nvPr/>
          </p:nvSpPr>
          <p:spPr>
            <a:xfrm>
              <a:off x="4572000" y="3470375"/>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63"/>
            <p:cNvCxnSpPr/>
            <p:nvPr/>
          </p:nvCxnSpPr>
          <p:spPr>
            <a:xfrm rot="10800000">
              <a:off x="7251142" y="3282117"/>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cxnSp>
          <p:nvCxnSpPr>
            <p:cNvPr id="534" name="Google Shape;534;p63"/>
            <p:cNvCxnSpPr/>
            <p:nvPr/>
          </p:nvCxnSpPr>
          <p:spPr>
            <a:xfrm flipH="1" rot="10800000">
              <a:off x="5789810" y="3282091"/>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sp>
          <p:nvSpPr>
            <p:cNvPr id="535" name="Google Shape;535;p63"/>
            <p:cNvSpPr/>
            <p:nvPr/>
          </p:nvSpPr>
          <p:spPr>
            <a:xfrm>
              <a:off x="6203700" y="2822989"/>
              <a:ext cx="1170600" cy="11706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63"/>
            <p:cNvCxnSpPr/>
            <p:nvPr/>
          </p:nvCxnSpPr>
          <p:spPr>
            <a:xfrm>
              <a:off x="6766374" y="4170975"/>
              <a:ext cx="0" cy="674100"/>
            </a:xfrm>
            <a:prstGeom prst="straightConnector1">
              <a:avLst/>
            </a:prstGeom>
            <a:noFill/>
            <a:ln cap="flat" cmpd="sng" w="28575">
              <a:solidFill>
                <a:srgbClr val="FF0000"/>
              </a:solidFill>
              <a:prstDash val="solid"/>
              <a:round/>
              <a:headEnd len="med" w="med" type="none"/>
              <a:tailEnd len="med" w="med" type="triangle"/>
            </a:ln>
          </p:spPr>
        </p:cxnSp>
        <p:cxnSp>
          <p:nvCxnSpPr>
            <p:cNvPr id="537" name="Google Shape;537;p63"/>
            <p:cNvCxnSpPr/>
            <p:nvPr/>
          </p:nvCxnSpPr>
          <p:spPr>
            <a:xfrm rot="10800000">
              <a:off x="7023403" y="4108775"/>
              <a:ext cx="0" cy="390300"/>
            </a:xfrm>
            <a:prstGeom prst="straightConnector1">
              <a:avLst/>
            </a:prstGeom>
            <a:noFill/>
            <a:ln cap="flat" cmpd="sng" w="28575">
              <a:solidFill>
                <a:srgbClr val="6AA84F"/>
              </a:solidFill>
              <a:prstDash val="solid"/>
              <a:round/>
              <a:headEnd len="med" w="med" type="none"/>
              <a:tailEnd len="med" w="med" type="triangle"/>
            </a:ln>
          </p:spPr>
        </p:cxnSp>
        <p:cxnSp>
          <p:nvCxnSpPr>
            <p:cNvPr id="538" name="Google Shape;538;p63"/>
            <p:cNvCxnSpPr/>
            <p:nvPr/>
          </p:nvCxnSpPr>
          <p:spPr>
            <a:xfrm rot="10800000">
              <a:off x="6490003" y="4114030"/>
              <a:ext cx="0" cy="390300"/>
            </a:xfrm>
            <a:prstGeom prst="straightConnector1">
              <a:avLst/>
            </a:prstGeom>
            <a:noFill/>
            <a:ln cap="flat" cmpd="sng" w="28575">
              <a:solidFill>
                <a:srgbClr val="FF9900"/>
              </a:solidFill>
              <a:prstDash val="solid"/>
              <a:round/>
              <a:headEnd len="med" w="med" type="none"/>
              <a:tailEnd len="med" w="med" type="triangle"/>
            </a:ln>
          </p:spPr>
        </p:cxnSp>
      </p:grpSp>
      <p:sp>
        <p:nvSpPr>
          <p:cNvPr id="539" name="Google Shape;539;p63"/>
          <p:cNvSpPr/>
          <p:nvPr/>
        </p:nvSpPr>
        <p:spPr>
          <a:xfrm rot="-2700000">
            <a:off x="2479440"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3"/>
          <p:cNvSpPr/>
          <p:nvPr/>
        </p:nvSpPr>
        <p:spPr>
          <a:xfrm rot="-2700000">
            <a:off x="2910492"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3"/>
          <p:cNvSpPr/>
          <p:nvPr/>
        </p:nvSpPr>
        <p:spPr>
          <a:xfrm rot="-2700000">
            <a:off x="3126018"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3"/>
          <p:cNvSpPr/>
          <p:nvPr/>
        </p:nvSpPr>
        <p:spPr>
          <a:xfrm rot="-2700000">
            <a:off x="3341545"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3"/>
          <p:cNvSpPr/>
          <p:nvPr/>
        </p:nvSpPr>
        <p:spPr>
          <a:xfrm rot="-2700000">
            <a:off x="3557071"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3"/>
          <p:cNvSpPr/>
          <p:nvPr/>
        </p:nvSpPr>
        <p:spPr>
          <a:xfrm rot="-2700000">
            <a:off x="2708040"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3"/>
          <p:cNvSpPr/>
          <p:nvPr/>
        </p:nvSpPr>
        <p:spPr>
          <a:xfrm rot="-2700000">
            <a:off x="5160010" y="2251268"/>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3"/>
          <p:cNvSpPr/>
          <p:nvPr/>
        </p:nvSpPr>
        <p:spPr>
          <a:xfrm rot="-2700000">
            <a:off x="5653692"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3"/>
          <p:cNvSpPr/>
          <p:nvPr/>
        </p:nvSpPr>
        <p:spPr>
          <a:xfrm rot="-2700000">
            <a:off x="5869218"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3"/>
          <p:cNvSpPr/>
          <p:nvPr/>
        </p:nvSpPr>
        <p:spPr>
          <a:xfrm rot="-2700000">
            <a:off x="6084745"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3"/>
          <p:cNvSpPr/>
          <p:nvPr/>
        </p:nvSpPr>
        <p:spPr>
          <a:xfrm rot="-2700000">
            <a:off x="6300271"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3"/>
          <p:cNvSpPr/>
          <p:nvPr/>
        </p:nvSpPr>
        <p:spPr>
          <a:xfrm rot="-2700000">
            <a:off x="5451240"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3"/>
          <p:cNvSpPr/>
          <p:nvPr/>
        </p:nvSpPr>
        <p:spPr>
          <a:xfrm rot="-2700000">
            <a:off x="4510692" y="28238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3"/>
          <p:cNvSpPr/>
          <p:nvPr/>
        </p:nvSpPr>
        <p:spPr>
          <a:xfrm rot="-2700000">
            <a:off x="4308240" y="28238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3"/>
          <p:cNvSpPr/>
          <p:nvPr/>
        </p:nvSpPr>
        <p:spPr>
          <a:xfrm rot="-2700000">
            <a:off x="4739292" y="27476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3"/>
          <p:cNvSpPr/>
          <p:nvPr/>
        </p:nvSpPr>
        <p:spPr>
          <a:xfrm rot="-2700000">
            <a:off x="4137521" y="275544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3"/>
          <p:cNvSpPr/>
          <p:nvPr/>
        </p:nvSpPr>
        <p:spPr>
          <a:xfrm rot="-2700000">
            <a:off x="4891692" y="25952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3"/>
          <p:cNvSpPr/>
          <p:nvPr/>
        </p:nvSpPr>
        <p:spPr>
          <a:xfrm rot="-2700000">
            <a:off x="4967892" y="24428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3"/>
          <p:cNvSpPr/>
          <p:nvPr/>
        </p:nvSpPr>
        <p:spPr>
          <a:xfrm rot="-2700000">
            <a:off x="5044092" y="2290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3"/>
          <p:cNvSpPr/>
          <p:nvPr/>
        </p:nvSpPr>
        <p:spPr>
          <a:xfrm rot="-2700000">
            <a:off x="5044092" y="21380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3"/>
          <p:cNvSpPr/>
          <p:nvPr/>
        </p:nvSpPr>
        <p:spPr>
          <a:xfrm rot="-2700000">
            <a:off x="3977292" y="26714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3"/>
          <p:cNvSpPr/>
          <p:nvPr/>
        </p:nvSpPr>
        <p:spPr>
          <a:xfrm rot="-2700000">
            <a:off x="3824892" y="21380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3"/>
          <p:cNvSpPr/>
          <p:nvPr/>
        </p:nvSpPr>
        <p:spPr>
          <a:xfrm rot="-2700000">
            <a:off x="3817063" y="2366612"/>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3"/>
          <p:cNvSpPr/>
          <p:nvPr/>
        </p:nvSpPr>
        <p:spPr>
          <a:xfrm rot="-2700000">
            <a:off x="3877606" y="252684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3"/>
          <p:cNvSpPr/>
          <p:nvPr/>
        </p:nvSpPr>
        <p:spPr>
          <a:xfrm rot="-2700000">
            <a:off x="3717377" y="2229870"/>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3"/>
          <p:cNvSpPr/>
          <p:nvPr/>
        </p:nvSpPr>
        <p:spPr>
          <a:xfrm rot="-2700000">
            <a:off x="5304007" y="2274755"/>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3"/>
          <p:cNvSpPr txBox="1"/>
          <p:nvPr/>
        </p:nvSpPr>
        <p:spPr>
          <a:xfrm>
            <a:off x="2296300" y="4158375"/>
            <a:ext cx="4110000" cy="8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Coat the substrate with fluorescent beads ~ 40nm</a:t>
            </a:r>
            <a:endParaRPr/>
          </a:p>
        </p:txBody>
      </p:sp>
      <p:sp>
        <p:nvSpPr>
          <p:cNvPr id="566" name="Google Shape;566;p63"/>
          <p:cNvSpPr txBox="1"/>
          <p:nvPr/>
        </p:nvSpPr>
        <p:spPr>
          <a:xfrm>
            <a:off x="5190475" y="1465275"/>
            <a:ext cx="30375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Silica sphere ~ 30 microns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1000"/>
                                        <p:tgtEl>
                                          <p:spTgt spid="5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1000"/>
                                        <p:tgtEl>
                                          <p:spTgt spid="5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1000"/>
                                        <p:tgtEl>
                                          <p:spTgt spid="5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1000"/>
                                        <p:tgtEl>
                                          <p:spTgt spid="5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1000"/>
                                        <p:tgtEl>
                                          <p:spTgt spid="5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1000"/>
                                        <p:tgtEl>
                                          <p:spTgt spid="55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2" presetSubtype="1">
                                  <p:stCondLst>
                                    <p:cond delay="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1000"/>
                                        <p:tgtEl>
                                          <p:spTgt spid="55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2" presetSubtype="1">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2" presetSubtype="1">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Solids have surface stress too</a:t>
            </a:r>
            <a:endParaRPr/>
          </a:p>
        </p:txBody>
      </p:sp>
      <p:sp>
        <p:nvSpPr>
          <p:cNvPr id="572" name="Google Shape;572;p64"/>
          <p:cNvSpPr txBox="1"/>
          <p:nvPr>
            <p:ph idx="1" type="body"/>
          </p:nvPr>
        </p:nvSpPr>
        <p:spPr>
          <a:xfrm>
            <a:off x="729450" y="1774075"/>
            <a:ext cx="4064700" cy="4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but It’s small compared to the elasticity of the bulk</a:t>
            </a:r>
            <a:endParaRPr/>
          </a:p>
          <a:p>
            <a:pPr indent="0" lvl="0" marL="0" rtl="0" algn="l">
              <a:spcBef>
                <a:spcPts val="1600"/>
              </a:spcBef>
              <a:spcAft>
                <a:spcPts val="1600"/>
              </a:spcAft>
              <a:buNone/>
            </a:pPr>
            <a:r>
              <a:t/>
            </a:r>
            <a:endParaRPr/>
          </a:p>
        </p:txBody>
      </p:sp>
      <p:pic>
        <p:nvPicPr>
          <p:cNvPr id="573" name="Google Shape;573;p64"/>
          <p:cNvPicPr preferRelativeResize="0"/>
          <p:nvPr/>
        </p:nvPicPr>
        <p:blipFill>
          <a:blip r:embed="rId3">
            <a:alphaModFix/>
          </a:blip>
          <a:stretch>
            <a:fillRect/>
          </a:stretch>
        </p:blipFill>
        <p:spPr>
          <a:xfrm>
            <a:off x="5806575" y="759113"/>
            <a:ext cx="3124202" cy="4165571"/>
          </a:xfrm>
          <a:prstGeom prst="rect">
            <a:avLst/>
          </a:prstGeom>
          <a:noFill/>
          <a:ln>
            <a:noFill/>
          </a:ln>
        </p:spPr>
      </p:pic>
      <p:pic>
        <p:nvPicPr>
          <p:cNvPr id="574" name="Google Shape;574;p64"/>
          <p:cNvPicPr preferRelativeResize="0"/>
          <p:nvPr/>
        </p:nvPicPr>
        <p:blipFill>
          <a:blip r:embed="rId4">
            <a:alphaModFix/>
          </a:blip>
          <a:stretch>
            <a:fillRect/>
          </a:stretch>
        </p:blipFill>
        <p:spPr>
          <a:xfrm>
            <a:off x="132499" y="2177575"/>
            <a:ext cx="2634300" cy="1443525"/>
          </a:xfrm>
          <a:prstGeom prst="rect">
            <a:avLst/>
          </a:prstGeom>
          <a:noFill/>
          <a:ln>
            <a:noFill/>
          </a:ln>
        </p:spPr>
      </p:pic>
      <p:pic>
        <p:nvPicPr>
          <p:cNvPr id="575" name="Google Shape;575;p64"/>
          <p:cNvPicPr preferRelativeResize="0"/>
          <p:nvPr/>
        </p:nvPicPr>
        <p:blipFill>
          <a:blip r:embed="rId5">
            <a:alphaModFix/>
          </a:blip>
          <a:stretch>
            <a:fillRect/>
          </a:stretch>
        </p:blipFill>
        <p:spPr>
          <a:xfrm>
            <a:off x="2470500" y="3095989"/>
            <a:ext cx="3124200" cy="19313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Elastocapillary Adhesion</a:t>
            </a:r>
            <a:endParaRPr/>
          </a:p>
        </p:txBody>
      </p:sp>
      <p:sp>
        <p:nvSpPr>
          <p:cNvPr id="223" name="Google Shape;223;p41"/>
          <p:cNvSpPr/>
          <p:nvPr/>
        </p:nvSpPr>
        <p:spPr>
          <a:xfrm>
            <a:off x="4572000" y="3470375"/>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41"/>
          <p:cNvCxnSpPr/>
          <p:nvPr/>
        </p:nvCxnSpPr>
        <p:spPr>
          <a:xfrm rot="10800000">
            <a:off x="7251142" y="3282117"/>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cxnSp>
        <p:nvCxnSpPr>
          <p:cNvPr id="225" name="Google Shape;225;p41"/>
          <p:cNvCxnSpPr/>
          <p:nvPr/>
        </p:nvCxnSpPr>
        <p:spPr>
          <a:xfrm flipH="1" rot="10800000">
            <a:off x="5789810" y="3282091"/>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sp>
        <p:nvSpPr>
          <p:cNvPr id="226" name="Google Shape;226;p41"/>
          <p:cNvSpPr txBox="1"/>
          <p:nvPr>
            <p:ph idx="1" type="body"/>
          </p:nvPr>
        </p:nvSpPr>
        <p:spPr>
          <a:xfrm>
            <a:off x="608600" y="1757975"/>
            <a:ext cx="4511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Adhesion</a:t>
            </a:r>
            <a:r>
              <a:rPr lang="en"/>
              <a:t> tries to make increase contact area</a:t>
            </a:r>
            <a:endParaRPr/>
          </a:p>
          <a:p>
            <a:pPr indent="0" lvl="0" marL="0" rtl="0" algn="l">
              <a:spcBef>
                <a:spcPts val="1600"/>
              </a:spcBef>
              <a:spcAft>
                <a:spcPts val="0"/>
              </a:spcAft>
              <a:buNone/>
            </a:pPr>
            <a:r>
              <a:rPr lang="en"/>
              <a:t>But… requires the bulk to stretch and the surface to stretch. </a:t>
            </a:r>
            <a:endParaRPr/>
          </a:p>
          <a:p>
            <a:pPr indent="0" lvl="0" marL="0" rtl="0" algn="l">
              <a:spcBef>
                <a:spcPts val="1600"/>
              </a:spcBef>
              <a:spcAft>
                <a:spcPts val="0"/>
              </a:spcAft>
              <a:buNone/>
            </a:pPr>
            <a:r>
              <a:rPr b="1" lang="en">
                <a:solidFill>
                  <a:srgbClr val="6AA84F"/>
                </a:solidFill>
              </a:rPr>
              <a:t>Elasticity</a:t>
            </a:r>
            <a:r>
              <a:rPr lang="en"/>
              <a:t> resists the stretching of the bulk. </a:t>
            </a:r>
            <a:endParaRPr/>
          </a:p>
          <a:p>
            <a:pPr indent="0" lvl="0" marL="0" rtl="0" algn="l">
              <a:spcBef>
                <a:spcPts val="1600"/>
              </a:spcBef>
              <a:spcAft>
                <a:spcPts val="0"/>
              </a:spcAft>
              <a:buNone/>
            </a:pPr>
            <a:r>
              <a:rPr b="1" lang="en">
                <a:solidFill>
                  <a:srgbClr val="FF9900"/>
                </a:solidFill>
              </a:rPr>
              <a:t>Surface</a:t>
            </a:r>
            <a:r>
              <a:rPr lang="en">
                <a:solidFill>
                  <a:srgbClr val="FF9900"/>
                </a:solidFill>
              </a:rPr>
              <a:t> </a:t>
            </a:r>
            <a:r>
              <a:rPr b="1" lang="en">
                <a:solidFill>
                  <a:srgbClr val="FF9900"/>
                </a:solidFill>
              </a:rPr>
              <a:t>stress</a:t>
            </a:r>
            <a:r>
              <a:rPr lang="en">
                <a:solidFill>
                  <a:srgbClr val="E69138"/>
                </a:solidFill>
              </a:rPr>
              <a:t> </a:t>
            </a:r>
            <a:r>
              <a:rPr lang="en"/>
              <a:t>resists the stretching of the surface. </a:t>
            </a:r>
            <a:endParaRPr/>
          </a:p>
          <a:p>
            <a:pPr indent="0" lvl="0" marL="0" rtl="0" algn="l">
              <a:spcBef>
                <a:spcPts val="1600"/>
              </a:spcBef>
              <a:spcAft>
                <a:spcPts val="1600"/>
              </a:spcAft>
              <a:buNone/>
            </a:pPr>
            <a:r>
              <a:t/>
            </a:r>
            <a:endParaRPr/>
          </a:p>
        </p:txBody>
      </p:sp>
      <p:sp>
        <p:nvSpPr>
          <p:cNvPr id="227" name="Google Shape;227;p41"/>
          <p:cNvSpPr/>
          <p:nvPr/>
        </p:nvSpPr>
        <p:spPr>
          <a:xfrm>
            <a:off x="4572000" y="3470500"/>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1"/>
          <p:cNvSpPr/>
          <p:nvPr/>
        </p:nvSpPr>
        <p:spPr>
          <a:xfrm>
            <a:off x="6203700" y="2822989"/>
            <a:ext cx="1170600" cy="1170600"/>
          </a:xfrm>
          <a:prstGeom prst="ellipse">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41"/>
          <p:cNvCxnSpPr/>
          <p:nvPr/>
        </p:nvCxnSpPr>
        <p:spPr>
          <a:xfrm>
            <a:off x="6766374" y="4170975"/>
            <a:ext cx="0" cy="674100"/>
          </a:xfrm>
          <a:prstGeom prst="straightConnector1">
            <a:avLst/>
          </a:prstGeom>
          <a:noFill/>
          <a:ln cap="flat" cmpd="sng" w="28575">
            <a:solidFill>
              <a:srgbClr val="FF0000"/>
            </a:solidFill>
            <a:prstDash val="solid"/>
            <a:round/>
            <a:headEnd len="med" w="med" type="none"/>
            <a:tailEnd len="med" w="med" type="triangle"/>
          </a:ln>
        </p:spPr>
      </p:cxnSp>
      <p:cxnSp>
        <p:nvCxnSpPr>
          <p:cNvPr id="230" name="Google Shape;230;p41"/>
          <p:cNvCxnSpPr/>
          <p:nvPr/>
        </p:nvCxnSpPr>
        <p:spPr>
          <a:xfrm rot="10800000">
            <a:off x="7023403" y="4108775"/>
            <a:ext cx="0" cy="390300"/>
          </a:xfrm>
          <a:prstGeom prst="straightConnector1">
            <a:avLst/>
          </a:prstGeom>
          <a:noFill/>
          <a:ln cap="flat" cmpd="sng" w="28575">
            <a:solidFill>
              <a:srgbClr val="93C47D"/>
            </a:solidFill>
            <a:prstDash val="solid"/>
            <a:round/>
            <a:headEnd len="med" w="med" type="none"/>
            <a:tailEnd len="med" w="med" type="triangle"/>
          </a:ln>
        </p:spPr>
      </p:cxnSp>
      <p:cxnSp>
        <p:nvCxnSpPr>
          <p:cNvPr id="231" name="Google Shape;231;p41"/>
          <p:cNvCxnSpPr/>
          <p:nvPr/>
        </p:nvCxnSpPr>
        <p:spPr>
          <a:xfrm rot="10800000">
            <a:off x="6490003" y="4114030"/>
            <a:ext cx="0" cy="390300"/>
          </a:xfrm>
          <a:prstGeom prst="straightConnector1">
            <a:avLst/>
          </a:prstGeom>
          <a:noFill/>
          <a:ln cap="flat" cmpd="sng" w="28575">
            <a:solidFill>
              <a:srgbClr val="FF9900"/>
            </a:solidFill>
            <a:prstDash val="solid"/>
            <a:round/>
            <a:headEnd len="med" w="med" type="none"/>
            <a:tailEnd len="med" w="med" type="triangle"/>
          </a:ln>
        </p:spPr>
      </p:cxnSp>
      <p:pic>
        <p:nvPicPr>
          <p:cNvPr id="232" name="Google Shape;232;p41"/>
          <p:cNvPicPr preferRelativeResize="0"/>
          <p:nvPr/>
        </p:nvPicPr>
        <p:blipFill>
          <a:blip r:embed="rId3">
            <a:alphaModFix/>
          </a:blip>
          <a:stretch>
            <a:fillRect/>
          </a:stretch>
        </p:blipFill>
        <p:spPr>
          <a:xfrm>
            <a:off x="110050" y="3634977"/>
            <a:ext cx="4342548" cy="1069500"/>
          </a:xfrm>
          <a:prstGeom prst="rect">
            <a:avLst/>
          </a:prstGeom>
          <a:noFill/>
          <a:ln cap="flat" cmpd="sng" w="19050">
            <a:solidFill>
              <a:srgbClr val="000000"/>
            </a:solidFill>
            <a:prstDash val="solid"/>
            <a:round/>
            <a:headEnd len="sm" w="sm" type="none"/>
            <a:tailEnd len="sm" w="sm" type="none"/>
          </a:ln>
        </p:spPr>
      </p:pic>
      <p:sp>
        <p:nvSpPr>
          <p:cNvPr id="233" name="Google Shape;233;p41"/>
          <p:cNvSpPr/>
          <p:nvPr/>
        </p:nvSpPr>
        <p:spPr>
          <a:xfrm>
            <a:off x="1711677" y="3694278"/>
            <a:ext cx="1103700" cy="935100"/>
          </a:xfrm>
          <a:prstGeom prst="roundRect">
            <a:avLst>
              <a:gd fmla="val 16667" name="adj"/>
            </a:avLst>
          </a:prstGeom>
          <a:solidFill>
            <a:srgbClr val="FF9900">
              <a:alpha val="37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p:nvPr/>
        </p:nvSpPr>
        <p:spPr>
          <a:xfrm>
            <a:off x="232975" y="3704528"/>
            <a:ext cx="1478700" cy="935100"/>
          </a:xfrm>
          <a:prstGeom prst="roundRect">
            <a:avLst>
              <a:gd fmla="val 16667" name="adj"/>
            </a:avLst>
          </a:prstGeom>
          <a:solidFill>
            <a:srgbClr val="00FF00">
              <a:alpha val="3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2815375" y="3704528"/>
            <a:ext cx="1044300" cy="935100"/>
          </a:xfrm>
          <a:prstGeom prst="roundRect">
            <a:avLst>
              <a:gd fmla="val 16667" name="adj"/>
            </a:avLst>
          </a:prstGeom>
          <a:solidFill>
            <a:srgbClr val="FF0000">
              <a:alpha val="3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txBox="1"/>
          <p:nvPr/>
        </p:nvSpPr>
        <p:spPr>
          <a:xfrm>
            <a:off x="1360852" y="4573631"/>
            <a:ext cx="23406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p>
          <a:p>
            <a:pPr indent="0" lvl="0" marL="0" rtl="0" algn="l">
              <a:spcBef>
                <a:spcPts val="0"/>
              </a:spcBef>
              <a:spcAft>
                <a:spcPts val="0"/>
              </a:spcAft>
              <a:buClr>
                <a:srgbClr val="000000"/>
              </a:buClr>
              <a:buSzPts val="1100"/>
              <a:buFont typeface="Arial"/>
              <a:buNone/>
            </a:pPr>
            <a:r>
              <a:rPr lang="en" sz="1200"/>
              <a:t>Style et al. </a:t>
            </a:r>
            <a:r>
              <a:rPr i="1" lang="en" sz="1200"/>
              <a:t>Nat. Comm</a:t>
            </a:r>
            <a:r>
              <a:rPr lang="en" sz="1200"/>
              <a:t>. (2013) </a:t>
            </a:r>
            <a:endParaRPr sz="1200"/>
          </a:p>
          <a:p>
            <a:pPr indent="0" lvl="0" marL="0" rtl="0" algn="l">
              <a:spcBef>
                <a:spcPts val="0"/>
              </a:spcBef>
              <a:spcAft>
                <a:spcPts val="0"/>
              </a:spcAft>
              <a:buClr>
                <a:srgbClr val="000000"/>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p:nvPr/>
        </p:nvSpPr>
        <p:spPr>
          <a:xfrm>
            <a:off x="2238300" y="2726500"/>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p:nvPr/>
        </p:nvSpPr>
        <p:spPr>
          <a:xfrm rot="-2700000">
            <a:off x="24794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p:nvPr/>
        </p:nvSpPr>
        <p:spPr>
          <a:xfrm rot="-2700000">
            <a:off x="2910492"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2"/>
          <p:cNvSpPr/>
          <p:nvPr/>
        </p:nvSpPr>
        <p:spPr>
          <a:xfrm rot="-2700000">
            <a:off x="3126018"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2"/>
          <p:cNvSpPr/>
          <p:nvPr/>
        </p:nvSpPr>
        <p:spPr>
          <a:xfrm rot="-2700000">
            <a:off x="3341545"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2"/>
          <p:cNvSpPr/>
          <p:nvPr/>
        </p:nvSpPr>
        <p:spPr>
          <a:xfrm rot="-2700000">
            <a:off x="27080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2"/>
          <p:cNvSpPr/>
          <p:nvPr/>
        </p:nvSpPr>
        <p:spPr>
          <a:xfrm rot="-2700000">
            <a:off x="35462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2"/>
          <p:cNvSpPr/>
          <p:nvPr/>
        </p:nvSpPr>
        <p:spPr>
          <a:xfrm rot="-2700000">
            <a:off x="3977292"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2"/>
          <p:cNvSpPr/>
          <p:nvPr/>
        </p:nvSpPr>
        <p:spPr>
          <a:xfrm rot="-2700000">
            <a:off x="4192818"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2"/>
          <p:cNvSpPr/>
          <p:nvPr/>
        </p:nvSpPr>
        <p:spPr>
          <a:xfrm rot="-2700000">
            <a:off x="4408345"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p:nvPr/>
        </p:nvSpPr>
        <p:spPr>
          <a:xfrm rot="-2700000">
            <a:off x="37748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2"/>
          <p:cNvSpPr/>
          <p:nvPr/>
        </p:nvSpPr>
        <p:spPr>
          <a:xfrm rot="-2700000">
            <a:off x="46130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rot="-2700000">
            <a:off x="5044092"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p:nvPr/>
        </p:nvSpPr>
        <p:spPr>
          <a:xfrm rot="-2700000">
            <a:off x="5259618"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rot="-2700000">
            <a:off x="5475145"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p:nvPr/>
        </p:nvSpPr>
        <p:spPr>
          <a:xfrm rot="-2700000">
            <a:off x="48416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rot="-2700000">
            <a:off x="5665674"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p:nvPr/>
        </p:nvSpPr>
        <p:spPr>
          <a:xfrm rot="-2700000">
            <a:off x="6096726"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2"/>
          <p:cNvSpPr/>
          <p:nvPr/>
        </p:nvSpPr>
        <p:spPr>
          <a:xfrm rot="-2700000">
            <a:off x="6312253"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rot="-2700000">
            <a:off x="5894274"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nvSpPr>
        <p:spPr>
          <a:xfrm>
            <a:off x="3835097" y="3408558"/>
            <a:ext cx="1558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Soft Substrate</a:t>
            </a:r>
            <a:endParaRPr b="1">
              <a:solidFill>
                <a:srgbClr val="FFFFFF"/>
              </a:solidFill>
              <a:latin typeface="Lato"/>
              <a:ea typeface="Lato"/>
              <a:cs typeface="Lato"/>
              <a:sym typeface="Lato"/>
            </a:endParaRPr>
          </a:p>
        </p:txBody>
      </p:sp>
      <p:sp>
        <p:nvSpPr>
          <p:cNvPr id="262" name="Google Shape;262;p42"/>
          <p:cNvSpPr txBox="1"/>
          <p:nvPr/>
        </p:nvSpPr>
        <p:spPr>
          <a:xfrm>
            <a:off x="2400300" y="4491800"/>
            <a:ext cx="41100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Coat the substrate with fluorescent beads ~ 40nm</a:t>
            </a:r>
            <a:endParaRPr/>
          </a:p>
        </p:txBody>
      </p:sp>
      <p:sp>
        <p:nvSpPr>
          <p:cNvPr id="263" name="Google Shape;263;p42"/>
          <p:cNvSpPr txBox="1"/>
          <p:nvPr>
            <p:ph type="title"/>
          </p:nvPr>
        </p:nvSpPr>
        <p:spPr>
          <a:xfrm>
            <a:off x="829728" y="990600"/>
            <a:ext cx="7565100" cy="83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Helvetica Neue"/>
              <a:buNone/>
            </a:pPr>
            <a:r>
              <a:rPr b="1" lang="en" sz="3100">
                <a:solidFill>
                  <a:srgbClr val="000000"/>
                </a:solidFill>
                <a:latin typeface="Raleway"/>
                <a:ea typeface="Raleway"/>
                <a:cs typeface="Raleway"/>
                <a:sym typeface="Raleway"/>
              </a:rPr>
              <a:t>Use confocal microscopy to measure 3D surface deformations</a:t>
            </a:r>
            <a:endParaRPr sz="900">
              <a:solidFill>
                <a:srgbClr val="000000"/>
              </a:solidFill>
              <a:latin typeface="Raleway Light"/>
              <a:ea typeface="Raleway Light"/>
              <a:cs typeface="Raleway Light"/>
              <a:sym typeface="Raleway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p:nvPr/>
        </p:nvSpPr>
        <p:spPr>
          <a:xfrm>
            <a:off x="2238300" y="2726500"/>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43"/>
          <p:cNvGrpSpPr/>
          <p:nvPr/>
        </p:nvGrpSpPr>
        <p:grpSpPr>
          <a:xfrm>
            <a:off x="2245400" y="2084753"/>
            <a:ext cx="4434000" cy="2154886"/>
            <a:chOff x="4572000" y="2822989"/>
            <a:chExt cx="4434000" cy="2154886"/>
          </a:xfrm>
        </p:grpSpPr>
        <p:sp>
          <p:nvSpPr>
            <p:cNvPr id="270" name="Google Shape;270;p43"/>
            <p:cNvSpPr/>
            <p:nvPr/>
          </p:nvSpPr>
          <p:spPr>
            <a:xfrm>
              <a:off x="4572000" y="3470375"/>
              <a:ext cx="4434000" cy="1507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43"/>
            <p:cNvCxnSpPr/>
            <p:nvPr/>
          </p:nvCxnSpPr>
          <p:spPr>
            <a:xfrm rot="10800000">
              <a:off x="7251142" y="3282117"/>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cxnSp>
          <p:nvCxnSpPr>
            <p:cNvPr id="272" name="Google Shape;272;p43"/>
            <p:cNvCxnSpPr/>
            <p:nvPr/>
          </p:nvCxnSpPr>
          <p:spPr>
            <a:xfrm flipH="1" rot="10800000">
              <a:off x="5789810" y="3282091"/>
              <a:ext cx="514500" cy="266100"/>
            </a:xfrm>
            <a:prstGeom prst="curvedConnector3">
              <a:avLst>
                <a:gd fmla="val 84461" name="adj1"/>
              </a:avLst>
            </a:prstGeom>
            <a:noFill/>
            <a:ln cap="flat" cmpd="sng" w="152400">
              <a:solidFill>
                <a:srgbClr val="4A86E8"/>
              </a:solidFill>
              <a:prstDash val="solid"/>
              <a:round/>
              <a:headEnd len="med" w="med" type="none"/>
              <a:tailEnd len="med" w="med" type="none"/>
            </a:ln>
          </p:spPr>
        </p:cxnSp>
        <p:sp>
          <p:nvSpPr>
            <p:cNvPr id="273" name="Google Shape;273;p43"/>
            <p:cNvSpPr/>
            <p:nvPr/>
          </p:nvSpPr>
          <p:spPr>
            <a:xfrm>
              <a:off x="6203700" y="2822989"/>
              <a:ext cx="1170600" cy="11706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43"/>
          <p:cNvSpPr/>
          <p:nvPr/>
        </p:nvSpPr>
        <p:spPr>
          <a:xfrm rot="-2700000">
            <a:off x="24794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rot="-2700000">
            <a:off x="2910492"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rot="-2700000">
            <a:off x="3126018"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rot="-2700000">
            <a:off x="3341545"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rot="-2700000">
            <a:off x="27080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3"/>
          <p:cNvSpPr/>
          <p:nvPr/>
        </p:nvSpPr>
        <p:spPr>
          <a:xfrm rot="-2700000">
            <a:off x="35462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3"/>
          <p:cNvSpPr/>
          <p:nvPr/>
        </p:nvSpPr>
        <p:spPr>
          <a:xfrm rot="-2700000">
            <a:off x="3774840"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rot="-2700000">
            <a:off x="5044092"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rot="-2700000">
            <a:off x="5259618"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rot="-2700000">
            <a:off x="5475145"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rot="-2700000">
            <a:off x="5665674"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rot="-2700000">
            <a:off x="6096726"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rot="-2700000">
            <a:off x="6312253"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p:nvPr/>
        </p:nvSpPr>
        <p:spPr>
          <a:xfrm rot="-2700000">
            <a:off x="5894274" y="2692661"/>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txBox="1"/>
          <p:nvPr/>
        </p:nvSpPr>
        <p:spPr>
          <a:xfrm>
            <a:off x="3835097" y="3408558"/>
            <a:ext cx="1558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Soft Substrate</a:t>
            </a:r>
            <a:endParaRPr b="1">
              <a:solidFill>
                <a:srgbClr val="FFFFFF"/>
              </a:solidFill>
              <a:latin typeface="Lato"/>
              <a:ea typeface="Lato"/>
              <a:cs typeface="Lato"/>
              <a:sym typeface="Lato"/>
            </a:endParaRPr>
          </a:p>
        </p:txBody>
      </p:sp>
      <p:sp>
        <p:nvSpPr>
          <p:cNvPr id="289" name="Google Shape;289;p43"/>
          <p:cNvSpPr/>
          <p:nvPr/>
        </p:nvSpPr>
        <p:spPr>
          <a:xfrm rot="-2700000">
            <a:off x="5160010" y="2667683"/>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rot="-2700000">
            <a:off x="4510692" y="32402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rot="-2700000">
            <a:off x="4308240" y="32402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rot="-2700000">
            <a:off x="4739292" y="31640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rot="-2700000">
            <a:off x="4137521" y="3171855"/>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rot="-2700000">
            <a:off x="4891692" y="30116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rot="-2700000">
            <a:off x="4967892" y="28592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rot="-2700000">
            <a:off x="5044092" y="25544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rot="-2700000">
            <a:off x="3977292" y="30878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rot="-2700000">
            <a:off x="3824892" y="25544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rot="-2700000">
            <a:off x="3817063" y="2783027"/>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rot="-2700000">
            <a:off x="3877606" y="2943255"/>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rot="-2700000">
            <a:off x="3717377" y="2646284"/>
            <a:ext cx="86126" cy="86126"/>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txBox="1"/>
          <p:nvPr/>
        </p:nvSpPr>
        <p:spPr>
          <a:xfrm>
            <a:off x="2690200" y="4431050"/>
            <a:ext cx="389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Sprinkle </a:t>
            </a:r>
            <a:r>
              <a:rPr lang="en"/>
              <a:t>Silica</a:t>
            </a:r>
            <a:r>
              <a:rPr lang="en"/>
              <a:t> Spheres (R = 5 - 50 microns)</a:t>
            </a:r>
            <a:endParaRPr/>
          </a:p>
        </p:txBody>
      </p:sp>
      <p:sp>
        <p:nvSpPr>
          <p:cNvPr id="303" name="Google Shape;303;p43"/>
          <p:cNvSpPr txBox="1"/>
          <p:nvPr>
            <p:ph type="title"/>
          </p:nvPr>
        </p:nvSpPr>
        <p:spPr>
          <a:xfrm>
            <a:off x="829728" y="990600"/>
            <a:ext cx="7565100" cy="83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Helvetica Neue"/>
              <a:buNone/>
            </a:pPr>
            <a:r>
              <a:rPr b="1" lang="en" sz="3100">
                <a:solidFill>
                  <a:srgbClr val="000000"/>
                </a:solidFill>
                <a:latin typeface="Raleway"/>
                <a:ea typeface="Raleway"/>
                <a:cs typeface="Raleway"/>
                <a:sym typeface="Raleway"/>
              </a:rPr>
              <a:t>Use confocal microscopy to measure 3D surface deformations</a:t>
            </a:r>
            <a:endParaRPr sz="900">
              <a:solidFill>
                <a:srgbClr val="000000"/>
              </a:solidFill>
              <a:latin typeface="Raleway Light"/>
              <a:ea typeface="Raleway Light"/>
              <a:cs typeface="Raleway Light"/>
              <a:sym typeface="Raleway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7" name="Shape 307"/>
        <p:cNvGrpSpPr/>
        <p:nvPr/>
      </p:nvGrpSpPr>
      <p:grpSpPr>
        <a:xfrm>
          <a:off x="0" y="0"/>
          <a:ext cx="0" cy="0"/>
          <a:chOff x="0" y="0"/>
          <a:chExt cx="0" cy="0"/>
        </a:xfrm>
      </p:grpSpPr>
      <p:sp>
        <p:nvSpPr>
          <p:cNvPr id="308" name="Google Shape;308;p44"/>
          <p:cNvSpPr txBox="1"/>
          <p:nvPr>
            <p:ph type="title"/>
          </p:nvPr>
        </p:nvSpPr>
        <p:spPr>
          <a:xfrm>
            <a:off x="829728" y="76200"/>
            <a:ext cx="7565100" cy="83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Helvetica Neue"/>
              <a:buNone/>
            </a:pPr>
            <a:r>
              <a:rPr b="1" lang="en" sz="3100">
                <a:solidFill>
                  <a:srgbClr val="000000"/>
                </a:solidFill>
                <a:latin typeface="Raleway"/>
                <a:ea typeface="Raleway"/>
                <a:cs typeface="Raleway"/>
                <a:sym typeface="Raleway"/>
              </a:rPr>
              <a:t>Use confocal microscopy to measure 3D surface deformations</a:t>
            </a:r>
            <a:endParaRPr sz="900">
              <a:solidFill>
                <a:srgbClr val="000000"/>
              </a:solidFill>
              <a:latin typeface="Raleway Light"/>
              <a:ea typeface="Raleway Light"/>
              <a:cs typeface="Raleway Light"/>
              <a:sym typeface="Raleway Light"/>
            </a:endParaRPr>
          </a:p>
        </p:txBody>
      </p:sp>
      <p:pic>
        <p:nvPicPr>
          <p:cNvPr id="309" name="Google Shape;309;p44" title="2018_06_22_Sphere001.ome.avi">
            <a:hlinkClick r:id="rId3"/>
          </p:cNvPr>
          <p:cNvPicPr preferRelativeResize="0"/>
          <p:nvPr/>
        </p:nvPicPr>
        <p:blipFill>
          <a:blip r:embed="rId4">
            <a:alphaModFix/>
          </a:blip>
          <a:stretch>
            <a:fillRect/>
          </a:stretch>
        </p:blipFill>
        <p:spPr>
          <a:xfrm>
            <a:off x="3986675" y="1028775"/>
            <a:ext cx="4957300" cy="3717975"/>
          </a:xfrm>
          <a:prstGeom prst="rect">
            <a:avLst/>
          </a:prstGeom>
          <a:noFill/>
          <a:ln>
            <a:noFill/>
          </a:ln>
        </p:spPr>
      </p:pic>
      <p:grpSp>
        <p:nvGrpSpPr>
          <p:cNvPr id="310" name="Google Shape;310;p44"/>
          <p:cNvGrpSpPr/>
          <p:nvPr/>
        </p:nvGrpSpPr>
        <p:grpSpPr>
          <a:xfrm>
            <a:off x="814278" y="1667622"/>
            <a:ext cx="2720368" cy="2824080"/>
            <a:chOff x="0" y="33924"/>
            <a:chExt cx="2653500" cy="2843702"/>
          </a:xfrm>
        </p:grpSpPr>
        <p:grpSp>
          <p:nvGrpSpPr>
            <p:cNvPr id="311" name="Google Shape;311;p44"/>
            <p:cNvGrpSpPr/>
            <p:nvPr/>
          </p:nvGrpSpPr>
          <p:grpSpPr>
            <a:xfrm>
              <a:off x="0" y="1016380"/>
              <a:ext cx="2653500" cy="1861246"/>
              <a:chOff x="0" y="0"/>
              <a:chExt cx="2653500" cy="1861246"/>
            </a:xfrm>
          </p:grpSpPr>
          <p:sp>
            <p:nvSpPr>
              <p:cNvPr id="312" name="Google Shape;312;p44"/>
              <p:cNvSpPr/>
              <p:nvPr/>
            </p:nvSpPr>
            <p:spPr>
              <a:xfrm>
                <a:off x="1555787" y="393195"/>
                <a:ext cx="609066" cy="461862"/>
              </a:xfrm>
              <a:custGeom>
                <a:rect b="b" l="l" r="r" t="t"/>
                <a:pathLst>
                  <a:path extrusionOk="0" h="21600" w="21600">
                    <a:moveTo>
                      <a:pt x="21600" y="21600"/>
                    </a:moveTo>
                    <a:cubicBezTo>
                      <a:pt x="11720" y="20157"/>
                      <a:pt x="4520" y="12957"/>
                      <a:pt x="0" y="0"/>
                    </a:cubicBezTo>
                  </a:path>
                </a:pathLst>
              </a:custGeom>
              <a:noFill/>
              <a:ln cap="flat" cmpd="sng" w="241300">
                <a:solidFill>
                  <a:srgbClr val="A9A9A9"/>
                </a:solidFill>
                <a:prstDash val="solid"/>
                <a:miter lim="400000"/>
                <a:headEnd len="sm" w="sm" type="none"/>
                <a:tailEnd len="sm" w="sm" type="none"/>
              </a:ln>
            </p:spPr>
            <p:txBody>
              <a:bodyPr anchorCtr="0" anchor="t" bIns="29450" lIns="58925" spcFirstLastPara="1" rIns="58925" wrap="square" tIns="294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
            <p:nvSpPr>
              <p:cNvPr id="313" name="Google Shape;313;p44"/>
              <p:cNvSpPr/>
              <p:nvPr/>
            </p:nvSpPr>
            <p:spPr>
              <a:xfrm>
                <a:off x="0" y="737746"/>
                <a:ext cx="2653500" cy="1123500"/>
              </a:xfrm>
              <a:prstGeom prst="rect">
                <a:avLst/>
              </a:prstGeom>
              <a:solidFill>
                <a:srgbClr val="A9A9A9"/>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700"/>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314" name="Google Shape;314;p44"/>
              <p:cNvSpPr/>
              <p:nvPr/>
            </p:nvSpPr>
            <p:spPr>
              <a:xfrm>
                <a:off x="488987" y="393195"/>
                <a:ext cx="609066" cy="461862"/>
              </a:xfrm>
              <a:custGeom>
                <a:rect b="b" l="l" r="r" t="t"/>
                <a:pathLst>
                  <a:path extrusionOk="0" h="21600" w="21600">
                    <a:moveTo>
                      <a:pt x="0" y="21600"/>
                    </a:moveTo>
                    <a:cubicBezTo>
                      <a:pt x="9880" y="20157"/>
                      <a:pt x="17080" y="12957"/>
                      <a:pt x="21600" y="0"/>
                    </a:cubicBezTo>
                  </a:path>
                </a:pathLst>
              </a:custGeom>
              <a:noFill/>
              <a:ln cap="flat" cmpd="sng" w="241300">
                <a:solidFill>
                  <a:srgbClr val="A9A9A9"/>
                </a:solidFill>
                <a:prstDash val="solid"/>
                <a:miter lim="400000"/>
                <a:headEnd len="sm" w="sm" type="none"/>
                <a:tailEnd len="sm" w="sm" type="none"/>
              </a:ln>
            </p:spPr>
            <p:txBody>
              <a:bodyPr anchorCtr="0" anchor="t" bIns="29450" lIns="58925" spcFirstLastPara="1" rIns="58925" wrap="square" tIns="294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FFFFFF"/>
                  </a:solidFill>
                  <a:latin typeface="Helvetica Neue"/>
                  <a:ea typeface="Helvetica Neue"/>
                  <a:cs typeface="Helvetica Neue"/>
                  <a:sym typeface="Helvetica Neue"/>
                </a:endParaRPr>
              </a:p>
            </p:txBody>
          </p:sp>
          <p:sp>
            <p:nvSpPr>
              <p:cNvPr id="315" name="Google Shape;315;p44"/>
              <p:cNvSpPr/>
              <p:nvPr/>
            </p:nvSpPr>
            <p:spPr>
              <a:xfrm>
                <a:off x="874866" y="0"/>
                <a:ext cx="903600" cy="903600"/>
              </a:xfrm>
              <a:prstGeom prst="ellipse">
                <a:avLst/>
              </a:prstGeom>
              <a:solidFill>
                <a:srgbClr val="000000"/>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700"/>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grpSp>
        <p:sp>
          <p:nvSpPr>
            <p:cNvPr id="316" name="Google Shape;316;p44"/>
            <p:cNvSpPr txBox="1"/>
            <p:nvPr/>
          </p:nvSpPr>
          <p:spPr>
            <a:xfrm>
              <a:off x="869046" y="33924"/>
              <a:ext cx="1563900" cy="88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B00"/>
                </a:buClr>
                <a:buSzPts val="1700"/>
                <a:buFont typeface="Helvetica Neue"/>
                <a:buNone/>
              </a:pPr>
              <a:r>
                <a:rPr b="1" i="0" lang="en" sz="1700" u="none" cap="none" strike="noStrike">
                  <a:solidFill>
                    <a:srgbClr val="FF0000"/>
                  </a:solidFill>
                  <a:latin typeface="Helvetica Neue"/>
                  <a:ea typeface="Helvetica Neue"/>
                  <a:cs typeface="Helvetica Neue"/>
                  <a:sym typeface="Helvetica Neue"/>
                </a:rPr>
                <a:t>confocal</a:t>
              </a:r>
              <a:endParaRPr sz="900">
                <a:solidFill>
                  <a:srgbClr val="FF0000"/>
                </a:solidFill>
              </a:endParaRPr>
            </a:p>
            <a:p>
              <a:pPr indent="0" lvl="0" marL="0" marR="0" rtl="0" algn="ctr">
                <a:lnSpc>
                  <a:spcPct val="100000"/>
                </a:lnSpc>
                <a:spcBef>
                  <a:spcPts val="0"/>
                </a:spcBef>
                <a:spcAft>
                  <a:spcPts val="0"/>
                </a:spcAft>
                <a:buClr>
                  <a:srgbClr val="FFFB00"/>
                </a:buClr>
                <a:buSzPts val="1700"/>
                <a:buFont typeface="Helvetica Neue"/>
                <a:buNone/>
              </a:pPr>
              <a:r>
                <a:rPr b="1" i="0" lang="en" sz="1700" u="none" cap="none" strike="noStrike">
                  <a:solidFill>
                    <a:srgbClr val="FF0000"/>
                  </a:solidFill>
                  <a:latin typeface="Helvetica Neue"/>
                  <a:ea typeface="Helvetica Neue"/>
                  <a:cs typeface="Helvetica Neue"/>
                  <a:sym typeface="Helvetica Neue"/>
                </a:rPr>
                <a:t>slices</a:t>
              </a:r>
              <a:endParaRPr sz="900">
                <a:solidFill>
                  <a:srgbClr val="FF0000"/>
                </a:solidFill>
              </a:endParaRPr>
            </a:p>
          </p:txBody>
        </p:sp>
        <p:sp>
          <p:nvSpPr>
            <p:cNvPr id="317" name="Google Shape;317;p44"/>
            <p:cNvSpPr/>
            <p:nvPr/>
          </p:nvSpPr>
          <p:spPr>
            <a:xfrm>
              <a:off x="0"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8" name="Google Shape;318;p44"/>
            <p:cNvSpPr/>
            <p:nvPr/>
          </p:nvSpPr>
          <p:spPr>
            <a:xfrm>
              <a:off x="158750"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19" name="Google Shape;319;p44"/>
            <p:cNvSpPr/>
            <p:nvPr/>
          </p:nvSpPr>
          <p:spPr>
            <a:xfrm>
              <a:off x="317500"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0" name="Google Shape;320;p44"/>
            <p:cNvSpPr/>
            <p:nvPr/>
          </p:nvSpPr>
          <p:spPr>
            <a:xfrm>
              <a:off x="2132895"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1" name="Google Shape;321;p44"/>
            <p:cNvSpPr/>
            <p:nvPr/>
          </p:nvSpPr>
          <p:spPr>
            <a:xfrm>
              <a:off x="2336095"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2" name="Google Shape;322;p44"/>
            <p:cNvSpPr/>
            <p:nvPr/>
          </p:nvSpPr>
          <p:spPr>
            <a:xfrm>
              <a:off x="2539295" y="169081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3" name="Google Shape;323;p44"/>
            <p:cNvSpPr/>
            <p:nvPr/>
          </p:nvSpPr>
          <p:spPr>
            <a:xfrm>
              <a:off x="520513" y="1666077"/>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4" name="Google Shape;324;p44"/>
            <p:cNvSpPr/>
            <p:nvPr/>
          </p:nvSpPr>
          <p:spPr>
            <a:xfrm>
              <a:off x="708473" y="1588473"/>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5" name="Google Shape;325;p44"/>
            <p:cNvSpPr/>
            <p:nvPr/>
          </p:nvSpPr>
          <p:spPr>
            <a:xfrm>
              <a:off x="812999" y="1498831"/>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6" name="Google Shape;326;p44"/>
            <p:cNvSpPr/>
            <p:nvPr/>
          </p:nvSpPr>
          <p:spPr>
            <a:xfrm>
              <a:off x="882276" y="1640677"/>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7" name="Google Shape;327;p44"/>
            <p:cNvSpPr/>
            <p:nvPr/>
          </p:nvSpPr>
          <p:spPr>
            <a:xfrm>
              <a:off x="1019194" y="1780954"/>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8" name="Google Shape;328;p44"/>
            <p:cNvSpPr/>
            <p:nvPr/>
          </p:nvSpPr>
          <p:spPr>
            <a:xfrm>
              <a:off x="1196751" y="185533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29" name="Google Shape;329;p44"/>
            <p:cNvSpPr/>
            <p:nvPr/>
          </p:nvSpPr>
          <p:spPr>
            <a:xfrm>
              <a:off x="1390556" y="1842635"/>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0" name="Google Shape;330;p44"/>
            <p:cNvSpPr/>
            <p:nvPr/>
          </p:nvSpPr>
          <p:spPr>
            <a:xfrm>
              <a:off x="1546400" y="1770484"/>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1" name="Google Shape;331;p44"/>
            <p:cNvSpPr/>
            <p:nvPr/>
          </p:nvSpPr>
          <p:spPr>
            <a:xfrm>
              <a:off x="1676327" y="1613873"/>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2" name="Google Shape;332;p44"/>
            <p:cNvSpPr/>
            <p:nvPr/>
          </p:nvSpPr>
          <p:spPr>
            <a:xfrm>
              <a:off x="1728591" y="1509466"/>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3" name="Google Shape;333;p44"/>
            <p:cNvSpPr/>
            <p:nvPr/>
          </p:nvSpPr>
          <p:spPr>
            <a:xfrm>
              <a:off x="1833118" y="1586408"/>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334" name="Google Shape;334;p44"/>
            <p:cNvSpPr/>
            <p:nvPr/>
          </p:nvSpPr>
          <p:spPr>
            <a:xfrm>
              <a:off x="1993511" y="1653377"/>
              <a:ext cx="104400" cy="1044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335" name="Google Shape;335;p44"/>
            <p:cNvCxnSpPr/>
            <p:nvPr/>
          </p:nvCxnSpPr>
          <p:spPr>
            <a:xfrm>
              <a:off x="254042" y="1789203"/>
              <a:ext cx="2145300" cy="0"/>
            </a:xfrm>
            <a:prstGeom prst="straightConnector1">
              <a:avLst/>
            </a:prstGeom>
            <a:noFill/>
            <a:ln cap="flat" cmpd="sng" w="25400">
              <a:solidFill>
                <a:srgbClr val="FF0000"/>
              </a:solidFill>
              <a:prstDash val="solid"/>
              <a:miter lim="400000"/>
              <a:headEnd len="sm" w="sm" type="none"/>
              <a:tailEnd len="sm" w="sm" type="none"/>
            </a:ln>
          </p:spPr>
        </p:cxnSp>
        <p:cxnSp>
          <p:nvCxnSpPr>
            <p:cNvPr id="336" name="Google Shape;336;p44"/>
            <p:cNvCxnSpPr/>
            <p:nvPr/>
          </p:nvCxnSpPr>
          <p:spPr>
            <a:xfrm>
              <a:off x="254042" y="1931049"/>
              <a:ext cx="2145300" cy="0"/>
            </a:xfrm>
            <a:prstGeom prst="straightConnector1">
              <a:avLst/>
            </a:prstGeom>
            <a:noFill/>
            <a:ln cap="flat" cmpd="sng" w="25400">
              <a:solidFill>
                <a:srgbClr val="FF0000"/>
              </a:solidFill>
              <a:prstDash val="solid"/>
              <a:miter lim="400000"/>
              <a:headEnd len="sm" w="sm" type="none"/>
              <a:tailEnd len="sm" w="sm" type="none"/>
            </a:ln>
          </p:spPr>
        </p:cxnSp>
        <p:cxnSp>
          <p:nvCxnSpPr>
            <p:cNvPr id="337" name="Google Shape;337;p44"/>
            <p:cNvCxnSpPr/>
            <p:nvPr/>
          </p:nvCxnSpPr>
          <p:spPr>
            <a:xfrm>
              <a:off x="254042" y="2072895"/>
              <a:ext cx="2145300" cy="0"/>
            </a:xfrm>
            <a:prstGeom prst="straightConnector1">
              <a:avLst/>
            </a:prstGeom>
            <a:noFill/>
            <a:ln cap="flat" cmpd="sng" w="25400">
              <a:solidFill>
                <a:srgbClr val="FF0000"/>
              </a:solidFill>
              <a:prstDash val="solid"/>
              <a:miter lim="400000"/>
              <a:headEnd len="sm" w="sm" type="none"/>
              <a:tailEnd len="sm" w="sm" type="none"/>
            </a:ln>
          </p:spPr>
        </p:cxnSp>
        <p:cxnSp>
          <p:nvCxnSpPr>
            <p:cNvPr id="338" name="Google Shape;338;p44"/>
            <p:cNvCxnSpPr/>
            <p:nvPr/>
          </p:nvCxnSpPr>
          <p:spPr>
            <a:xfrm>
              <a:off x="254042" y="1363667"/>
              <a:ext cx="2145300" cy="0"/>
            </a:xfrm>
            <a:prstGeom prst="straightConnector1">
              <a:avLst/>
            </a:prstGeom>
            <a:noFill/>
            <a:ln cap="flat" cmpd="sng" w="25400">
              <a:solidFill>
                <a:srgbClr val="FF0000"/>
              </a:solidFill>
              <a:prstDash val="solid"/>
              <a:miter lim="400000"/>
              <a:headEnd len="sm" w="sm" type="none"/>
              <a:tailEnd len="sm" w="sm" type="none"/>
            </a:ln>
          </p:spPr>
        </p:cxnSp>
        <p:cxnSp>
          <p:nvCxnSpPr>
            <p:cNvPr id="339" name="Google Shape;339;p44"/>
            <p:cNvCxnSpPr/>
            <p:nvPr/>
          </p:nvCxnSpPr>
          <p:spPr>
            <a:xfrm>
              <a:off x="254042" y="1505512"/>
              <a:ext cx="2145300" cy="0"/>
            </a:xfrm>
            <a:prstGeom prst="straightConnector1">
              <a:avLst/>
            </a:prstGeom>
            <a:noFill/>
            <a:ln cap="flat" cmpd="sng" w="25400">
              <a:solidFill>
                <a:srgbClr val="FF0000"/>
              </a:solidFill>
              <a:prstDash val="solid"/>
              <a:miter lim="400000"/>
              <a:headEnd len="sm" w="sm" type="none"/>
              <a:tailEnd len="sm" w="sm" type="none"/>
            </a:ln>
          </p:spPr>
        </p:cxnSp>
        <p:cxnSp>
          <p:nvCxnSpPr>
            <p:cNvPr id="340" name="Google Shape;340;p44"/>
            <p:cNvCxnSpPr/>
            <p:nvPr/>
          </p:nvCxnSpPr>
          <p:spPr>
            <a:xfrm>
              <a:off x="254042" y="1647358"/>
              <a:ext cx="2145300" cy="0"/>
            </a:xfrm>
            <a:prstGeom prst="straightConnector1">
              <a:avLst/>
            </a:prstGeom>
            <a:noFill/>
            <a:ln cap="flat" cmpd="sng" w="25400">
              <a:solidFill>
                <a:srgbClr val="FF0000"/>
              </a:solidFill>
              <a:prstDash val="solid"/>
              <a:miter lim="400000"/>
              <a:headEnd len="sm" w="sm" type="none"/>
              <a:tailEnd len="sm" w="sm" type="none"/>
            </a:ln>
          </p:spPr>
        </p:cxnSp>
      </p:grpSp>
      <p:cxnSp>
        <p:nvCxnSpPr>
          <p:cNvPr id="341" name="Google Shape;341;p44"/>
          <p:cNvCxnSpPr/>
          <p:nvPr/>
        </p:nvCxnSpPr>
        <p:spPr>
          <a:xfrm rot="10800000">
            <a:off x="1480700" y="1997750"/>
            <a:ext cx="0" cy="857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5" name="Shape 345"/>
        <p:cNvGrpSpPr/>
        <p:nvPr/>
      </p:nvGrpSpPr>
      <p:grpSpPr>
        <a:xfrm>
          <a:off x="0" y="0"/>
          <a:ext cx="0" cy="0"/>
          <a:chOff x="0" y="0"/>
          <a:chExt cx="0" cy="0"/>
        </a:xfrm>
      </p:grpSpPr>
      <p:sp>
        <p:nvSpPr>
          <p:cNvPr id="346" name="Google Shape;346;p45"/>
          <p:cNvSpPr txBox="1"/>
          <p:nvPr>
            <p:ph idx="1" type="body"/>
          </p:nvPr>
        </p:nvSpPr>
        <p:spPr>
          <a:xfrm>
            <a:off x="669727" y="1366242"/>
            <a:ext cx="7804500" cy="3315000"/>
          </a:xfrm>
          <a:prstGeom prst="rect">
            <a:avLst/>
          </a:prstGeom>
        </p:spPr>
        <p:txBody>
          <a:bodyPr anchorCtr="0" anchor="ctr" bIns="32750" lIns="32750" spcFirstLastPara="1" rIns="32750" wrap="square" tIns="32750">
            <a:noAutofit/>
          </a:bodyPr>
          <a:lstStyle/>
          <a:p>
            <a:pPr indent="0" lvl="0" marL="0" rtl="0" algn="l">
              <a:spcBef>
                <a:spcPts val="2700"/>
              </a:spcBef>
              <a:spcAft>
                <a:spcPts val="0"/>
              </a:spcAft>
              <a:buNone/>
            </a:pPr>
            <a:r>
              <a:t/>
            </a:r>
            <a:endParaRPr/>
          </a:p>
        </p:txBody>
      </p:sp>
      <p:pic>
        <p:nvPicPr>
          <p:cNvPr id="347" name="Google Shape;347;p45"/>
          <p:cNvPicPr preferRelativeResize="0"/>
          <p:nvPr/>
        </p:nvPicPr>
        <p:blipFill>
          <a:blip r:embed="rId3">
            <a:alphaModFix/>
          </a:blip>
          <a:stretch>
            <a:fillRect/>
          </a:stretch>
        </p:blipFill>
        <p:spPr>
          <a:xfrm>
            <a:off x="0" y="382928"/>
            <a:ext cx="9143999" cy="4377643"/>
          </a:xfrm>
          <a:prstGeom prst="rect">
            <a:avLst/>
          </a:prstGeom>
          <a:noFill/>
          <a:ln>
            <a:noFill/>
          </a:ln>
        </p:spPr>
      </p:pic>
      <p:pic>
        <p:nvPicPr>
          <p:cNvPr descr="\text{W}=55 \text{ mN m}^{-1} \\&#10;\Upsilon = 35 \text{ mN m}^{-1}" id="348" name="Google Shape;348;p45" title="MathEquation,#000000"/>
          <p:cNvPicPr preferRelativeResize="0"/>
          <p:nvPr/>
        </p:nvPicPr>
        <p:blipFill>
          <a:blip r:embed="rId4">
            <a:alphaModFix/>
          </a:blip>
          <a:stretch>
            <a:fillRect/>
          </a:stretch>
        </p:blipFill>
        <p:spPr>
          <a:xfrm>
            <a:off x="6524600" y="2254250"/>
            <a:ext cx="1248158" cy="635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quibiaxial Stretching Apparatus</a:t>
            </a:r>
            <a:endParaRPr/>
          </a:p>
        </p:txBody>
      </p:sp>
      <p:pic>
        <p:nvPicPr>
          <p:cNvPr id="354" name="Google Shape;354;p46"/>
          <p:cNvPicPr preferRelativeResize="0"/>
          <p:nvPr/>
        </p:nvPicPr>
        <p:blipFill rotWithShape="1">
          <a:blip r:embed="rId3">
            <a:alphaModFix/>
          </a:blip>
          <a:srcRect b="0" l="0" r="0" t="20540"/>
          <a:stretch/>
        </p:blipFill>
        <p:spPr>
          <a:xfrm>
            <a:off x="4650225" y="2459426"/>
            <a:ext cx="3930948" cy="2342625"/>
          </a:xfrm>
          <a:prstGeom prst="rect">
            <a:avLst/>
          </a:prstGeom>
          <a:noFill/>
          <a:ln>
            <a:noFill/>
          </a:ln>
        </p:spPr>
      </p:pic>
      <p:pic>
        <p:nvPicPr>
          <p:cNvPr id="355" name="Google Shape;355;p46"/>
          <p:cNvPicPr preferRelativeResize="0"/>
          <p:nvPr/>
        </p:nvPicPr>
        <p:blipFill>
          <a:blip r:embed="rId4">
            <a:alphaModFix/>
          </a:blip>
          <a:stretch>
            <a:fillRect/>
          </a:stretch>
        </p:blipFill>
        <p:spPr>
          <a:xfrm>
            <a:off x="1073960" y="1701450"/>
            <a:ext cx="2389715" cy="1761575"/>
          </a:xfrm>
          <a:prstGeom prst="rect">
            <a:avLst/>
          </a:prstGeom>
          <a:noFill/>
          <a:ln>
            <a:noFill/>
          </a:ln>
        </p:spPr>
      </p:pic>
      <p:pic>
        <p:nvPicPr>
          <p:cNvPr id="356" name="Google Shape;356;p46"/>
          <p:cNvPicPr preferRelativeResize="0"/>
          <p:nvPr/>
        </p:nvPicPr>
        <p:blipFill>
          <a:blip r:embed="rId5">
            <a:alphaModFix/>
          </a:blip>
          <a:stretch>
            <a:fillRect/>
          </a:stretch>
        </p:blipFill>
        <p:spPr>
          <a:xfrm>
            <a:off x="439274" y="3603524"/>
            <a:ext cx="3648624" cy="1320600"/>
          </a:xfrm>
          <a:prstGeom prst="rect">
            <a:avLst/>
          </a:prstGeom>
          <a:noFill/>
          <a:ln>
            <a:noFill/>
          </a:ln>
        </p:spPr>
      </p:pic>
      <p:sp>
        <p:nvSpPr>
          <p:cNvPr id="357" name="Google Shape;357;p46"/>
          <p:cNvSpPr txBox="1"/>
          <p:nvPr/>
        </p:nvSpPr>
        <p:spPr>
          <a:xfrm>
            <a:off x="6110525" y="1144675"/>
            <a:ext cx="2700900" cy="93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Design based on Na, S. et al </a:t>
            </a:r>
            <a:r>
              <a:rPr i="1" lang="en" sz="1200"/>
              <a:t>Ann. Biomed. Eng. </a:t>
            </a:r>
            <a:r>
              <a:rPr lang="en" sz="1200"/>
              <a:t>(2008) and Modified from Qin, Jensen et al. </a:t>
            </a:r>
            <a:r>
              <a:rPr i="1" lang="en" sz="1200"/>
              <a:t>Nat. Comm. </a:t>
            </a:r>
            <a:r>
              <a:rPr lang="en" sz="1200"/>
              <a:t>(2017)</a:t>
            </a:r>
            <a:endParaRPr sz="1200"/>
          </a:p>
          <a:p>
            <a:pPr indent="0" lvl="0" marL="0" rtl="0" algn="l">
              <a:spcBef>
                <a:spcPts val="0"/>
              </a:spcBef>
              <a:spcAft>
                <a:spcPts val="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2559575" y="4252000"/>
            <a:ext cx="5290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Brightfield</a:t>
            </a:r>
            <a:r>
              <a:rPr lang="en"/>
              <a:t> 10x zoom</a:t>
            </a:r>
            <a:endParaRPr/>
          </a:p>
        </p:txBody>
      </p:sp>
      <p:sp>
        <p:nvSpPr>
          <p:cNvPr id="363" name="Google Shape;363;p47"/>
          <p:cNvSpPr txBox="1"/>
          <p:nvPr/>
        </p:nvSpPr>
        <p:spPr>
          <a:xfrm>
            <a:off x="6900" y="-75950"/>
            <a:ext cx="9292800" cy="65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4" name="Google Shape;364;p47"/>
          <p:cNvPicPr preferRelativeResize="0"/>
          <p:nvPr/>
        </p:nvPicPr>
        <p:blipFill>
          <a:blip r:embed="rId3">
            <a:alphaModFix/>
          </a:blip>
          <a:stretch>
            <a:fillRect/>
          </a:stretch>
        </p:blipFill>
        <p:spPr>
          <a:xfrm>
            <a:off x="299800" y="91875"/>
            <a:ext cx="3953876" cy="3953874"/>
          </a:xfrm>
          <a:prstGeom prst="rect">
            <a:avLst/>
          </a:prstGeom>
          <a:noFill/>
          <a:ln>
            <a:noFill/>
          </a:ln>
        </p:spPr>
      </p:pic>
      <p:pic>
        <p:nvPicPr>
          <p:cNvPr id="365" name="Google Shape;365;p47"/>
          <p:cNvPicPr preferRelativeResize="0"/>
          <p:nvPr/>
        </p:nvPicPr>
        <p:blipFill>
          <a:blip r:embed="rId4">
            <a:alphaModFix/>
          </a:blip>
          <a:stretch>
            <a:fillRect/>
          </a:stretch>
        </p:blipFill>
        <p:spPr>
          <a:xfrm>
            <a:off x="4483324" y="91875"/>
            <a:ext cx="3953876" cy="3953874"/>
          </a:xfrm>
          <a:prstGeom prst="rect">
            <a:avLst/>
          </a:prstGeom>
          <a:noFill/>
          <a:ln>
            <a:noFill/>
          </a:ln>
        </p:spPr>
      </p:pic>
      <p:sp>
        <p:nvSpPr>
          <p:cNvPr id="366" name="Google Shape;366;p47"/>
          <p:cNvSpPr txBox="1"/>
          <p:nvPr>
            <p:ph idx="1" type="body"/>
          </p:nvPr>
        </p:nvSpPr>
        <p:spPr>
          <a:xfrm>
            <a:off x="1675300" y="3384600"/>
            <a:ext cx="1292100" cy="380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highlight>
                  <a:srgbClr val="FFFF00"/>
                </a:highlight>
              </a:rPr>
              <a:t>Before stretch</a:t>
            </a:r>
            <a:endParaRPr>
              <a:solidFill>
                <a:srgbClr val="000000"/>
              </a:solidFill>
              <a:highlight>
                <a:srgbClr val="FFFF00"/>
              </a:highlight>
            </a:endParaRPr>
          </a:p>
        </p:txBody>
      </p:sp>
      <p:sp>
        <p:nvSpPr>
          <p:cNvPr id="367" name="Google Shape;367;p47"/>
          <p:cNvSpPr txBox="1"/>
          <p:nvPr/>
        </p:nvSpPr>
        <p:spPr>
          <a:xfrm>
            <a:off x="5497125" y="3329700"/>
            <a:ext cx="24201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highlight>
                  <a:srgbClr val="FFFF00"/>
                </a:highlight>
                <a:latin typeface="Lato"/>
                <a:ea typeface="Lato"/>
                <a:cs typeface="Lato"/>
                <a:sym typeface="Lato"/>
              </a:rPr>
              <a:t>After stretch: 13ml Pull </a:t>
            </a:r>
            <a:endParaRPr sz="1300">
              <a:highlight>
                <a:srgbClr val="FFFF00"/>
              </a:highlight>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